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75" r:id="rId3"/>
    <p:sldId id="276" r:id="rId4"/>
    <p:sldId id="279" r:id="rId5"/>
    <p:sldId id="277" r:id="rId6"/>
    <p:sldId id="284" r:id="rId7"/>
    <p:sldId id="285" r:id="rId8"/>
    <p:sldId id="286" r:id="rId9"/>
    <p:sldId id="289" r:id="rId10"/>
    <p:sldId id="287" r:id="rId11"/>
    <p:sldId id="288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83" r:id="rId26"/>
    <p:sldId id="282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E218D-FD1B-4EA9-9707-68C35DAB228A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B81C5-5F7D-4775-82D8-5A5545172BE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52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B81C5-5F7D-4775-82D8-5A5545172BE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17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3789040"/>
            <a:ext cx="6858000" cy="10877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ângulo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ângulo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2" name="Google Shape;109;p13">
            <a:extLst>
              <a:ext uri="{FF2B5EF4-FFF2-40B4-BE49-F238E27FC236}">
                <a16:creationId xmlns:a16="http://schemas.microsoft.com/office/drawing/2014/main" id="{4A7E59BB-0694-EAF4-704F-480C7069402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71600" y="573297"/>
            <a:ext cx="2344082" cy="63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66F3051C-CCAF-2E3B-2407-FF1497E0015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ângulo isósceles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pic>
        <p:nvPicPr>
          <p:cNvPr id="3" name="Google Shape;30;p3">
            <a:extLst>
              <a:ext uri="{FF2B5EF4-FFF2-40B4-BE49-F238E27FC236}">
                <a16:creationId xmlns:a16="http://schemas.microsoft.com/office/drawing/2014/main" id="{E8099970-C878-B4FB-2937-ED3700D74056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0453" y="2971801"/>
            <a:ext cx="6772446" cy="1066800"/>
          </a:xfrm>
        </p:spPr>
        <p:txBody>
          <a:bodyPr anchor="t" anchorCtr="0"/>
          <a:lstStyle>
            <a:lvl1pPr algn="ctr">
              <a:buNone/>
              <a:defRPr sz="3200" b="0" cap="none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81099" y="4267199"/>
            <a:ext cx="6781800" cy="1143000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0" name="Google Shape;17;p2" descr="Resultado de imagem para lets rock the future fiap">
            <a:extLst>
              <a:ext uri="{FF2B5EF4-FFF2-40B4-BE49-F238E27FC236}">
                <a16:creationId xmlns:a16="http://schemas.microsoft.com/office/drawing/2014/main" id="{BC1C9607-B82C-4ABD-B295-C4C6A17DE52E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86633" y="357051"/>
            <a:ext cx="1970734" cy="20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;p3">
            <a:extLst>
              <a:ext uri="{FF2B5EF4-FFF2-40B4-BE49-F238E27FC236}">
                <a16:creationId xmlns:a16="http://schemas.microsoft.com/office/drawing/2014/main" id="{6AF3A560-5CBB-348C-78E8-03528449C41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973274" y="5721582"/>
            <a:ext cx="1197451" cy="32211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pic>
        <p:nvPicPr>
          <p:cNvPr id="3" name="Google Shape;30;p3">
            <a:extLst>
              <a:ext uri="{FF2B5EF4-FFF2-40B4-BE49-F238E27FC236}">
                <a16:creationId xmlns:a16="http://schemas.microsoft.com/office/drawing/2014/main" id="{1DC885AE-A7AF-3980-DE70-0067409EA322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dirty="0"/>
              <a:t>Clique para editar o estilo do título mestre</a:t>
            </a:r>
            <a:endParaRPr kumimoji="0"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dirty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pic>
        <p:nvPicPr>
          <p:cNvPr id="5" name="Google Shape;30;p3">
            <a:extLst>
              <a:ext uri="{FF2B5EF4-FFF2-40B4-BE49-F238E27FC236}">
                <a16:creationId xmlns:a16="http://schemas.microsoft.com/office/drawing/2014/main" id="{7ECFB986-4BB2-F9D8-5E90-FEF3DF381226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45A53097-D73F-D424-DE02-A5A64AFEBA8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Conector reto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B90DDE7E-3BCD-D79D-B077-2438B13CCD9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1" name="Google Shape;30;p3">
            <a:extLst>
              <a:ext uri="{FF2B5EF4-FFF2-40B4-BE49-F238E27FC236}">
                <a16:creationId xmlns:a16="http://schemas.microsoft.com/office/drawing/2014/main" id="{3F41D69D-B674-EEED-B9B6-06C0A9C08D95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8" name="Conector reto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ector reto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isósceles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Arial" panose="020B0604020202020204" pitchFamily="34" charset="0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Arial" panose="020B0604020202020204" pitchFamily="34" charset="0"/>
        <a:buChar char="•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Arial" panose="020B0604020202020204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inuxconfig.org/learning-linux-commands-s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afoca.org/" TargetMode="External"/><Relationship Id="rId2" Type="http://schemas.openxmlformats.org/officeDocument/2006/relationships/hyperlink" Target="https://www.udemy.com/course/adm-so-gnulinux/?referralCode=58F8BE46FFB066C7811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3717032"/>
            <a:ext cx="6858000" cy="630560"/>
          </a:xfrm>
        </p:spPr>
        <p:txBody>
          <a:bodyPr>
            <a:normAutofit/>
          </a:bodyPr>
          <a:lstStyle/>
          <a:p>
            <a:r>
              <a:rPr lang="pt-BR" dirty="0"/>
              <a:t>Concatenação e Filtros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Guilherme Rodrigues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187624" y="4407768"/>
            <a:ext cx="6858000" cy="5334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 Services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Applications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B2C5-4EA7-97BD-67A2-FBC70B65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grep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6F66-DAD6-6640-CBCE-FCBE87C5FE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 err="1"/>
              <a:t>grep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Pesquisa em arquivos ou em sua entrada padrão por uma sequência de caracteres informada.</a:t>
            </a:r>
          </a:p>
          <a:p>
            <a:pPr lvl="1"/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&lt;opções&gt;  [</a:t>
            </a:r>
            <a:r>
              <a:rPr lang="pt-BR" sz="2000" dirty="0" err="1">
                <a:solidFill>
                  <a:srgbClr val="0070C0"/>
                </a:solidFill>
              </a:rPr>
              <a:t>string_ou_regex_desejada</a:t>
            </a:r>
            <a:r>
              <a:rPr lang="pt-BR" sz="2000" dirty="0">
                <a:solidFill>
                  <a:srgbClr val="0070C0"/>
                </a:solidFill>
              </a:rPr>
              <a:t>]  [arquivo ou caminho]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“root”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endParaRPr lang="pt-BR" sz="2000" dirty="0">
              <a:solidFill>
                <a:srgbClr val="0070C0"/>
              </a:solidFill>
            </a:endParaRP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cat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“root”</a:t>
            </a:r>
          </a:p>
          <a:p>
            <a:pPr lvl="2"/>
            <a:r>
              <a:rPr lang="pt-BR" sz="1800" dirty="0"/>
              <a:t>Os dois comandos acima apresentam o mesmo resultado (procura pela </a:t>
            </a:r>
            <a:r>
              <a:rPr lang="pt-BR" sz="1800" i="1" dirty="0" err="1"/>
              <a:t>string</a:t>
            </a:r>
            <a:r>
              <a:rPr lang="pt-BR" sz="1800" dirty="0"/>
              <a:t> “</a:t>
            </a:r>
            <a:r>
              <a:rPr lang="pt-BR" sz="1800" dirty="0">
                <a:solidFill>
                  <a:srgbClr val="FF0000"/>
                </a:solidFill>
              </a:rPr>
              <a:t>root</a:t>
            </a:r>
            <a:r>
              <a:rPr lang="pt-BR" sz="1800" dirty="0"/>
              <a:t>” dentro do arquivo “</a:t>
            </a:r>
            <a:r>
              <a:rPr lang="pt-BR" sz="1800" dirty="0">
                <a:solidFill>
                  <a:srgbClr val="FF0000"/>
                </a:solidFill>
              </a:rPr>
              <a:t>/</a:t>
            </a:r>
            <a:r>
              <a:rPr lang="pt-BR" sz="1800" dirty="0" err="1">
                <a:solidFill>
                  <a:srgbClr val="FF0000"/>
                </a:solidFill>
              </a:rPr>
              <a:t>etc</a:t>
            </a:r>
            <a:r>
              <a:rPr lang="pt-BR" sz="1800" dirty="0">
                <a:solidFill>
                  <a:srgbClr val="FF0000"/>
                </a:solidFill>
              </a:rPr>
              <a:t>/</a:t>
            </a:r>
            <a:r>
              <a:rPr lang="pt-BR" sz="1800" dirty="0" err="1">
                <a:solidFill>
                  <a:srgbClr val="FF0000"/>
                </a:solidFill>
              </a:rPr>
              <a:t>passwd</a:t>
            </a:r>
            <a:r>
              <a:rPr lang="pt-BR" sz="1800" dirty="0"/>
              <a:t>”), porém, no primeiro exemplo especificamos o arquivo e no segundo exemplo filtramos a sua entrada padrão.</a:t>
            </a:r>
          </a:p>
          <a:p>
            <a:endParaRPr lang="pt-BR" sz="2000" dirty="0"/>
          </a:p>
          <a:p>
            <a:pPr lvl="1"/>
            <a:r>
              <a:rPr lang="pt-BR" sz="2000" dirty="0"/>
              <a:t>Com o comando “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/>
              <a:t>” (ou “</a:t>
            </a:r>
            <a:r>
              <a:rPr lang="pt-BR" sz="2000" dirty="0" err="1">
                <a:solidFill>
                  <a:srgbClr val="0070C0"/>
                </a:solidFill>
              </a:rPr>
              <a:t>egrep</a:t>
            </a:r>
            <a:r>
              <a:rPr lang="pt-BR" sz="2000" dirty="0"/>
              <a:t>”), também podemos utilizar expressões regulares, caracteres curinga e “meta caracteres” (expressões regulares), criando inúmeras possibilidades.</a:t>
            </a:r>
          </a:p>
          <a:p>
            <a:pPr lvl="2"/>
            <a:r>
              <a:rPr lang="pt-BR" sz="1800" dirty="0"/>
              <a:t>Meta caracteres: São símbolos e caracteres literais com função específica (mais detalhes no curso que disponibilizei – Tópico: Expressão Regular).</a:t>
            </a:r>
          </a:p>
        </p:txBody>
      </p:sp>
    </p:spTree>
    <p:extLst>
      <p:ext uri="{BB962C8B-B14F-4D97-AF65-F5344CB8AC3E}">
        <p14:creationId xmlns:p14="http://schemas.microsoft.com/office/powerpoint/2010/main" val="11560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C1C9-6033-E0C7-A7D1-35F1E093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grep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2976-96CC-4C89-7D2D-7CFFACA619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Vamos supor que desejamos listar apenas os subdiretórios de um determinado diretório... O que fazer?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lib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^d</a:t>
            </a:r>
          </a:p>
          <a:p>
            <a:pPr lvl="2"/>
            <a:r>
              <a:rPr lang="pt-BR" sz="1800" dirty="0"/>
              <a:t>No caso acima, utilizamos um meta caractere (o “^”, que representa o início da linha). Portanto, o “</a:t>
            </a:r>
            <a:r>
              <a:rPr lang="pt-BR" sz="1800" dirty="0" err="1"/>
              <a:t>grep</a:t>
            </a:r>
            <a:r>
              <a:rPr lang="pt-BR" sz="1800" dirty="0"/>
              <a:t>” filtrou toda linha que começa com “d”.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lib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FF0000"/>
                </a:solidFill>
              </a:rPr>
              <a:t>grep</a:t>
            </a:r>
            <a:r>
              <a:rPr lang="pt-BR" sz="2000" dirty="0">
                <a:solidFill>
                  <a:srgbClr val="FF0000"/>
                </a:solidFill>
              </a:rPr>
              <a:t>  d</a:t>
            </a:r>
          </a:p>
          <a:p>
            <a:pPr lvl="2"/>
            <a:r>
              <a:rPr lang="pt-BR" sz="1800" dirty="0"/>
              <a:t>Já neste exemplo, o “</a:t>
            </a:r>
            <a:r>
              <a:rPr lang="pt-BR" sz="1800" dirty="0" err="1"/>
              <a:t>grep</a:t>
            </a:r>
            <a:r>
              <a:rPr lang="pt-BR" sz="1800" dirty="0"/>
              <a:t>” filtraria todas as linhas que contém a letra “d” em qualquer parte da linha, ou seja, o objetivo não seria alcançado. </a:t>
            </a:r>
          </a:p>
          <a:p>
            <a:endParaRPr lang="pt-BR" sz="2000" dirty="0"/>
          </a:p>
          <a:p>
            <a:r>
              <a:rPr lang="pt-BR" sz="2000" dirty="0"/>
              <a:t>Agora vamos supor que desejamos listar todo o conteúdo, exceto subdiretórios... Aí está um grande recurso do “</a:t>
            </a:r>
            <a:r>
              <a:rPr lang="pt-BR" sz="2000" dirty="0" err="1"/>
              <a:t>grep</a:t>
            </a:r>
            <a:r>
              <a:rPr lang="pt-BR" sz="2000" dirty="0"/>
              <a:t>”: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lib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-v  ^d</a:t>
            </a:r>
          </a:p>
          <a:p>
            <a:pPr lvl="2"/>
            <a:r>
              <a:rPr lang="pt-BR" sz="1800" dirty="0"/>
              <a:t>O parâmetro “-v” exibe o inverso do que foi solicitado, ou seja, vamos visualizar todo o conteúdo, exceto diretórios.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4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F6A7-D6BC-C994-6A80-FC3306BC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grep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7B24-3B4F-119D-49F0-82C5F8849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Uma opção muito utilizada é o “-r”, que nos permite realizar a busca de uma determinada </a:t>
            </a:r>
            <a:r>
              <a:rPr lang="pt-BR" sz="2000" dirty="0" err="1"/>
              <a:t>string</a:t>
            </a:r>
            <a:r>
              <a:rPr lang="pt-BR" sz="2000" dirty="0"/>
              <a:t> de forma recursiva: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-r  root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endParaRPr lang="pt-BR" sz="2000" dirty="0">
              <a:solidFill>
                <a:srgbClr val="0070C0"/>
              </a:solidFill>
            </a:endParaRPr>
          </a:p>
          <a:p>
            <a:pPr lvl="2"/>
            <a:r>
              <a:rPr lang="pt-BR" sz="1800" dirty="0"/>
              <a:t>Lembre-se que podemos concatenar comandos, caso a saída seja extensa.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-r  root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more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-r  root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less</a:t>
            </a:r>
            <a:endParaRPr lang="pt-BR" sz="2000" dirty="0">
              <a:solidFill>
                <a:srgbClr val="0070C0"/>
              </a:solidFill>
            </a:endParaRPr>
          </a:p>
          <a:p>
            <a:endParaRPr lang="pt-BR" sz="2000" dirty="0"/>
          </a:p>
          <a:p>
            <a:r>
              <a:rPr lang="pt-BR" sz="2000" dirty="0"/>
              <a:t>Podemos verificar apenas os arquivos e diretórios que foram criados/modificados em 2010: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2010</a:t>
            </a:r>
          </a:p>
          <a:p>
            <a:r>
              <a:rPr lang="pt-BR" sz="2000" dirty="0"/>
              <a:t>Agora, visualizar apenas os </a:t>
            </a:r>
            <a:r>
              <a:rPr lang="pt-BR" sz="2000" b="1" dirty="0"/>
              <a:t>arquivos</a:t>
            </a:r>
            <a:r>
              <a:rPr lang="pt-BR" sz="2000" dirty="0"/>
              <a:t> criados/modificados em 2010: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-v  ^d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2010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4238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E3CD-2255-FB1B-1D43-E319CE33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grep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8BED-8B06-7768-E3B0-F85449B3F5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Conforme citado anteriormente, temos inúmeras possibilidades com o comando “</a:t>
            </a:r>
            <a:r>
              <a:rPr lang="pt-BR" dirty="0" err="1"/>
              <a:t>grep</a:t>
            </a:r>
            <a:r>
              <a:rPr lang="pt-BR" dirty="0"/>
              <a:t>”, que vamos explorar apenas nas demandas do dia-a-dia de trabalho.</a:t>
            </a:r>
          </a:p>
          <a:p>
            <a:endParaRPr lang="pt-BR" dirty="0"/>
          </a:p>
          <a:p>
            <a:r>
              <a:rPr lang="pt-BR" dirty="0"/>
              <a:t>Também é importante sabermos que além do “</a:t>
            </a:r>
            <a:r>
              <a:rPr lang="pt-BR" dirty="0" err="1"/>
              <a:t>grep</a:t>
            </a:r>
            <a:r>
              <a:rPr lang="pt-BR" dirty="0"/>
              <a:t>”, temos:</a:t>
            </a:r>
          </a:p>
          <a:p>
            <a:pPr lvl="1"/>
            <a:r>
              <a:rPr lang="pt-BR" dirty="0" err="1">
                <a:solidFill>
                  <a:srgbClr val="0070C0"/>
                </a:solidFill>
              </a:rPr>
              <a:t>egrep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o mesmo que “</a:t>
            </a:r>
            <a:r>
              <a:rPr lang="pt-BR" dirty="0" err="1"/>
              <a:t>grep</a:t>
            </a:r>
            <a:r>
              <a:rPr lang="pt-BR" dirty="0"/>
              <a:t> -E” (Interpreta o padrão de busca como uma expressão regular estendida);</a:t>
            </a:r>
          </a:p>
          <a:p>
            <a:pPr lvl="1"/>
            <a:r>
              <a:rPr lang="pt-BR" dirty="0" err="1">
                <a:solidFill>
                  <a:srgbClr val="0070C0"/>
                </a:solidFill>
              </a:rPr>
              <a:t>zgrep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Realiza a busca dentro de arquivos compactados com o padrão “</a:t>
            </a:r>
            <a:r>
              <a:rPr lang="pt-BR" dirty="0" err="1"/>
              <a:t>gzip</a:t>
            </a:r>
            <a:r>
              <a:rPr lang="pt-BR" dirty="0"/>
              <a:t>”;</a:t>
            </a:r>
          </a:p>
          <a:p>
            <a:endParaRPr lang="pt-BR" dirty="0"/>
          </a:p>
          <a:p>
            <a:r>
              <a:rPr lang="pt-BR" dirty="0"/>
              <a:t>Em sistemas Microsoft, temos o comando “</a:t>
            </a:r>
            <a:r>
              <a:rPr lang="pt-BR" dirty="0" err="1"/>
              <a:t>findstr</a:t>
            </a:r>
            <a:r>
              <a:rPr lang="pt-BR" dirty="0"/>
              <a:t>” com função similar ao “</a:t>
            </a:r>
            <a:r>
              <a:rPr lang="pt-BR" dirty="0" err="1"/>
              <a:t>grep</a:t>
            </a:r>
            <a:r>
              <a:rPr lang="pt-BR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60979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DBD13-459D-D693-FAA9-4B4ED103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de Conteúdo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C0F99-330E-F70E-651A-72A5BCAA0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Comandos: </a:t>
            </a:r>
            <a:r>
              <a:rPr lang="pt-BR" dirty="0" err="1"/>
              <a:t>wc</a:t>
            </a:r>
            <a:r>
              <a:rPr lang="pt-BR" dirty="0"/>
              <a:t>, </a:t>
            </a:r>
            <a:r>
              <a:rPr lang="pt-BR" dirty="0" err="1"/>
              <a:t>tr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, </a:t>
            </a:r>
            <a:r>
              <a:rPr lang="pt-BR" dirty="0" err="1"/>
              <a:t>sort</a:t>
            </a:r>
            <a:r>
              <a:rPr lang="pt-BR" dirty="0"/>
              <a:t>, </a:t>
            </a:r>
            <a:r>
              <a:rPr lang="pt-BR" dirty="0" err="1"/>
              <a:t>diff</a:t>
            </a:r>
            <a:r>
              <a:rPr lang="pt-BR" dirty="0"/>
              <a:t>, </a:t>
            </a:r>
            <a:r>
              <a:rPr lang="pt-BR" dirty="0" err="1"/>
              <a:t>cut</a:t>
            </a:r>
            <a:r>
              <a:rPr lang="pt-BR" dirty="0"/>
              <a:t> e </a:t>
            </a:r>
            <a:r>
              <a:rPr lang="pt-BR" dirty="0" err="1"/>
              <a:t>awk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21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C1DD-F80A-4C99-442E-A48DB00A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wc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6483-1660-EC5B-4020-DB40FC063A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comando “</a:t>
            </a:r>
            <a:r>
              <a:rPr lang="pt-BR" sz="2000" dirty="0" err="1"/>
              <a:t>wc</a:t>
            </a:r>
            <a:r>
              <a:rPr lang="pt-BR" sz="2000" dirty="0"/>
              <a:t>” (acrônimo de “</a:t>
            </a:r>
            <a:r>
              <a:rPr lang="pt-BR" sz="2000" i="1" dirty="0"/>
              <a:t>word </a:t>
            </a:r>
            <a:r>
              <a:rPr lang="pt-BR" sz="2000" i="1" dirty="0" err="1"/>
              <a:t>count</a:t>
            </a:r>
            <a:r>
              <a:rPr lang="pt-BR" sz="2000" dirty="0"/>
              <a:t>”) realiza a contagem da quantidade de linhas, palavras ou caracteres de um determinado arquivo ou entrada padrão: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wc</a:t>
            </a:r>
            <a:r>
              <a:rPr lang="pt-BR" sz="2000" dirty="0">
                <a:solidFill>
                  <a:srgbClr val="0070C0"/>
                </a:solidFill>
              </a:rPr>
              <a:t>  -l</a:t>
            </a:r>
          </a:p>
          <a:p>
            <a:pPr lvl="2"/>
            <a:r>
              <a:rPr lang="pt-BR" sz="1800" dirty="0"/>
              <a:t>No exemplo acima, o “</a:t>
            </a:r>
            <a:r>
              <a:rPr lang="pt-BR" sz="1800" dirty="0" err="1"/>
              <a:t>wc</a:t>
            </a:r>
            <a:r>
              <a:rPr lang="pt-BR" sz="1800" dirty="0"/>
              <a:t>” tem como entrada padrão a listagem do diretório “/</a:t>
            </a:r>
            <a:r>
              <a:rPr lang="pt-BR" sz="1800" dirty="0" err="1"/>
              <a:t>etc</a:t>
            </a:r>
            <a:r>
              <a:rPr lang="pt-BR" sz="1800" dirty="0"/>
              <a:t>”. O parâmetro “-l” realiza a contagem de linhas.</a:t>
            </a:r>
          </a:p>
          <a:p>
            <a:endParaRPr lang="pt-BR" sz="2000" dirty="0"/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cat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wc</a:t>
            </a:r>
            <a:r>
              <a:rPr lang="pt-BR" sz="2000" dirty="0">
                <a:solidFill>
                  <a:srgbClr val="0070C0"/>
                </a:solidFill>
              </a:rPr>
              <a:t>  -l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wc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endParaRPr lang="pt-BR" sz="2000" dirty="0">
              <a:solidFill>
                <a:srgbClr val="0070C0"/>
              </a:solidFill>
            </a:endParaRPr>
          </a:p>
          <a:p>
            <a:pPr lvl="2"/>
            <a:r>
              <a:rPr lang="pt-BR" sz="1800" dirty="0"/>
              <a:t>Ambos acima realizam a contagem de linhas do arquivo “/</a:t>
            </a:r>
            <a:r>
              <a:rPr lang="pt-BR" sz="1800" dirty="0" err="1"/>
              <a:t>etc</a:t>
            </a:r>
            <a:r>
              <a:rPr lang="pt-BR" sz="1800" dirty="0"/>
              <a:t>/</a:t>
            </a:r>
            <a:r>
              <a:rPr lang="pt-BR" sz="1800" dirty="0" err="1"/>
              <a:t>passwd</a:t>
            </a:r>
            <a:r>
              <a:rPr lang="pt-BR" sz="1800" dirty="0"/>
              <a:t>”.</a:t>
            </a:r>
          </a:p>
          <a:p>
            <a:endParaRPr lang="pt-BR" sz="2000" dirty="0"/>
          </a:p>
          <a:p>
            <a:r>
              <a:rPr lang="pt-BR" sz="2000" dirty="0"/>
              <a:t>Vamos supor que desejamos saber a quantidade de subdiretórios contidos em “/</a:t>
            </a:r>
            <a:r>
              <a:rPr lang="pt-BR" sz="2000" dirty="0" err="1"/>
              <a:t>etc</a:t>
            </a:r>
            <a:r>
              <a:rPr lang="pt-BR" sz="2000" dirty="0"/>
              <a:t>”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ls</a:t>
            </a:r>
            <a:r>
              <a:rPr lang="pt-BR" sz="2000" dirty="0">
                <a:solidFill>
                  <a:srgbClr val="0070C0"/>
                </a:solidFill>
              </a:rPr>
              <a:t>  -l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^d  |  </a:t>
            </a:r>
            <a:r>
              <a:rPr lang="pt-BR" sz="2000" dirty="0" err="1">
                <a:solidFill>
                  <a:srgbClr val="0070C0"/>
                </a:solidFill>
              </a:rPr>
              <a:t>wc</a:t>
            </a:r>
            <a:r>
              <a:rPr lang="pt-BR" sz="2000" dirty="0">
                <a:solidFill>
                  <a:srgbClr val="0070C0"/>
                </a:solidFill>
              </a:rPr>
              <a:t>  -l</a:t>
            </a:r>
          </a:p>
        </p:txBody>
      </p:sp>
    </p:spTree>
    <p:extLst>
      <p:ext uri="{BB962C8B-B14F-4D97-AF65-F5344CB8AC3E}">
        <p14:creationId xmlns:p14="http://schemas.microsoft.com/office/powerpoint/2010/main" val="196195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CE86-A591-B663-9AD0-90D60DA4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wc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D5E8-F676-EDF4-0B87-D0C3B861FB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Dentre as principais opções do comando “</a:t>
            </a:r>
            <a:r>
              <a:rPr lang="pt-BR" dirty="0" err="1"/>
              <a:t>wc</a:t>
            </a:r>
            <a:r>
              <a:rPr lang="pt-BR" dirty="0"/>
              <a:t>”, temos:</a:t>
            </a:r>
          </a:p>
          <a:p>
            <a:pPr lvl="1"/>
            <a:r>
              <a:rPr lang="pt-BR" dirty="0"/>
              <a:t>“-l”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Contabiliza a quantidade de linhas;</a:t>
            </a:r>
          </a:p>
          <a:p>
            <a:pPr lvl="1"/>
            <a:r>
              <a:rPr lang="pt-BR" dirty="0"/>
              <a:t>“-w”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Contabiliza a da quantidade de palavras;</a:t>
            </a:r>
          </a:p>
          <a:p>
            <a:pPr lvl="1"/>
            <a:r>
              <a:rPr lang="pt-BR" dirty="0"/>
              <a:t>“-m”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Contabiliza a quantidade de caracteres;</a:t>
            </a:r>
          </a:p>
          <a:p>
            <a:pPr lvl="1"/>
            <a:r>
              <a:rPr lang="pt-BR" dirty="0"/>
              <a:t>“-c”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Contabiliza a quantidade de bytes;</a:t>
            </a:r>
          </a:p>
          <a:p>
            <a:pPr lvl="1"/>
            <a:endParaRPr lang="pt-BR" dirty="0"/>
          </a:p>
          <a:p>
            <a:r>
              <a:rPr lang="pt-BR" dirty="0"/>
              <a:t>Para contabilizar em apenas um comando a quantidade de linhas, palavras e caracteres, utilizamos o “</a:t>
            </a:r>
            <a:r>
              <a:rPr lang="pt-BR" dirty="0" err="1"/>
              <a:t>wc</a:t>
            </a:r>
            <a:r>
              <a:rPr lang="pt-BR" dirty="0"/>
              <a:t>” sem parâmetros:</a:t>
            </a:r>
          </a:p>
          <a:p>
            <a:pPr lvl="1"/>
            <a:r>
              <a:rPr lang="pt-BR" dirty="0"/>
              <a:t>Ex.: </a:t>
            </a:r>
            <a:r>
              <a:rPr lang="pt-BR" dirty="0" err="1">
                <a:solidFill>
                  <a:srgbClr val="0070C0"/>
                </a:solidFill>
              </a:rPr>
              <a:t>wc</a:t>
            </a:r>
            <a:r>
              <a:rPr lang="pt-BR" dirty="0">
                <a:solidFill>
                  <a:srgbClr val="0070C0"/>
                </a:solidFill>
              </a:rPr>
              <a:t>  /</a:t>
            </a:r>
            <a:r>
              <a:rPr lang="pt-BR" dirty="0" err="1">
                <a:solidFill>
                  <a:srgbClr val="0070C0"/>
                </a:solidFill>
              </a:rPr>
              <a:t>etc</a:t>
            </a:r>
            <a:r>
              <a:rPr lang="pt-BR" dirty="0">
                <a:solidFill>
                  <a:srgbClr val="0070C0"/>
                </a:solidFill>
              </a:rPr>
              <a:t>/</a:t>
            </a:r>
            <a:r>
              <a:rPr lang="pt-BR" dirty="0" err="1">
                <a:solidFill>
                  <a:srgbClr val="0070C0"/>
                </a:solidFill>
              </a:rPr>
              <a:t>passwd</a:t>
            </a:r>
            <a:endParaRPr lang="pt-BR" dirty="0">
              <a:solidFill>
                <a:srgbClr val="0070C0"/>
              </a:solidFill>
            </a:endParaRPr>
          </a:p>
          <a:p>
            <a:endParaRPr lang="pt-BR" dirty="0"/>
          </a:p>
        </p:txBody>
      </p:sp>
      <p:pic>
        <p:nvPicPr>
          <p:cNvPr id="4" name="Google Shape;220;p35">
            <a:extLst>
              <a:ext uri="{FF2B5EF4-FFF2-40B4-BE49-F238E27FC236}">
                <a16:creationId xmlns:a16="http://schemas.microsoft.com/office/drawing/2014/main" id="{1DACA44D-3742-5C5E-8383-A5446F5976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9592" y="5633085"/>
            <a:ext cx="5012391" cy="60007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832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F33C-87E5-9A55-D54D-07685C92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tr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B8CE-6947-9D73-F8EE-EA6E39DBD2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comando “</a:t>
            </a:r>
            <a:r>
              <a:rPr lang="pt-BR" sz="2000" dirty="0" err="1"/>
              <a:t>tr</a:t>
            </a:r>
            <a:r>
              <a:rPr lang="pt-BR" sz="2000" dirty="0"/>
              <a:t>” traduz e/ou deleta caracteres da entrada padrão e exibe o resultado como saída: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cat</a:t>
            </a:r>
            <a:r>
              <a:rPr lang="pt-BR" sz="1800" dirty="0">
                <a:solidFill>
                  <a:srgbClr val="0070C0"/>
                </a:solidFill>
              </a:rPr>
              <a:t>  /</a:t>
            </a:r>
            <a:r>
              <a:rPr lang="pt-BR" sz="1800" dirty="0" err="1">
                <a:solidFill>
                  <a:srgbClr val="0070C0"/>
                </a:solidFill>
              </a:rPr>
              <a:t>etc</a:t>
            </a:r>
            <a:r>
              <a:rPr lang="pt-BR" sz="1800" dirty="0">
                <a:solidFill>
                  <a:srgbClr val="0070C0"/>
                </a:solidFill>
              </a:rPr>
              <a:t>/</a:t>
            </a:r>
            <a:r>
              <a:rPr lang="pt-BR" sz="1800" dirty="0" err="1">
                <a:solidFill>
                  <a:srgbClr val="0070C0"/>
                </a:solidFill>
              </a:rPr>
              <a:t>passwd</a:t>
            </a:r>
            <a:r>
              <a:rPr lang="pt-BR" sz="1800" dirty="0">
                <a:solidFill>
                  <a:srgbClr val="0070C0"/>
                </a:solidFill>
              </a:rPr>
              <a:t>  |  </a:t>
            </a:r>
            <a:r>
              <a:rPr lang="pt-BR" sz="1800" dirty="0" err="1">
                <a:solidFill>
                  <a:srgbClr val="0070C0"/>
                </a:solidFill>
              </a:rPr>
              <a:t>tr</a:t>
            </a:r>
            <a:r>
              <a:rPr lang="pt-BR" sz="1800" dirty="0">
                <a:solidFill>
                  <a:srgbClr val="0070C0"/>
                </a:solidFill>
              </a:rPr>
              <a:t>  “:”  “;”</a:t>
            </a:r>
          </a:p>
          <a:p>
            <a:pPr lvl="2"/>
            <a:r>
              <a:rPr lang="pt-BR" sz="1600" dirty="0"/>
              <a:t>No exemplo acima, o “</a:t>
            </a:r>
            <a:r>
              <a:rPr lang="pt-BR" sz="1600" dirty="0" err="1"/>
              <a:t>tr</a:t>
            </a:r>
            <a:r>
              <a:rPr lang="pt-BR" sz="1600" dirty="0"/>
              <a:t>” irá “traduzir” (converter) todos os caracteres “:” para “;”.</a:t>
            </a:r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ls</a:t>
            </a:r>
            <a:r>
              <a:rPr lang="pt-BR" sz="1800" dirty="0">
                <a:solidFill>
                  <a:srgbClr val="0070C0"/>
                </a:solidFill>
              </a:rPr>
              <a:t>  -l  /</a:t>
            </a:r>
            <a:r>
              <a:rPr lang="pt-BR" sz="1800" dirty="0" err="1">
                <a:solidFill>
                  <a:srgbClr val="0070C0"/>
                </a:solidFill>
              </a:rPr>
              <a:t>etc</a:t>
            </a:r>
            <a:r>
              <a:rPr lang="pt-BR" sz="1800" dirty="0">
                <a:solidFill>
                  <a:srgbClr val="0070C0"/>
                </a:solidFill>
              </a:rPr>
              <a:t>  |  </a:t>
            </a:r>
            <a:r>
              <a:rPr lang="pt-BR" sz="1800" dirty="0" err="1">
                <a:solidFill>
                  <a:srgbClr val="0070C0"/>
                </a:solidFill>
              </a:rPr>
              <a:t>tr</a:t>
            </a:r>
            <a:r>
              <a:rPr lang="pt-BR" sz="1800" dirty="0">
                <a:solidFill>
                  <a:srgbClr val="0070C0"/>
                </a:solidFill>
              </a:rPr>
              <a:t>  -s  “ ”</a:t>
            </a:r>
          </a:p>
          <a:p>
            <a:pPr lvl="2"/>
            <a:r>
              <a:rPr lang="pt-BR" sz="1600" dirty="0"/>
              <a:t>O “</a:t>
            </a:r>
            <a:r>
              <a:rPr lang="pt-BR" sz="1600" dirty="0" err="1"/>
              <a:t>tr</a:t>
            </a:r>
            <a:r>
              <a:rPr lang="pt-BR" sz="1600" dirty="0"/>
              <a:t>” também “comprime” (squeeze) caracteres repetidos. No exemplo acima, todos os locais que houver mais de um espaço são removidos (execute em sua VM para testar).</a:t>
            </a:r>
          </a:p>
        </p:txBody>
      </p:sp>
      <p:pic>
        <p:nvPicPr>
          <p:cNvPr id="4" name="Google Shape;227;p36">
            <a:extLst>
              <a:ext uri="{FF2B5EF4-FFF2-40B4-BE49-F238E27FC236}">
                <a16:creationId xmlns:a16="http://schemas.microsoft.com/office/drawing/2014/main" id="{5A0471BF-F6B1-EC5E-0DD3-5EF65E74CD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961" y="5115746"/>
            <a:ext cx="4481116" cy="106472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" name="Google Shape;228;p36">
            <a:extLst>
              <a:ext uri="{FF2B5EF4-FFF2-40B4-BE49-F238E27FC236}">
                <a16:creationId xmlns:a16="http://schemas.microsoft.com/office/drawing/2014/main" id="{A9013B27-E448-B46A-C68D-72F09D6E5C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844" y="5115746"/>
            <a:ext cx="3965195" cy="106472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" name="Google Shape;229;p36">
            <a:extLst>
              <a:ext uri="{FF2B5EF4-FFF2-40B4-BE49-F238E27FC236}">
                <a16:creationId xmlns:a16="http://schemas.microsoft.com/office/drawing/2014/main" id="{622E3FFA-E075-E340-6859-DFF56F9B6C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982" y="2708920"/>
            <a:ext cx="3556548" cy="744139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" name="Google Shape;230;p36">
            <a:extLst>
              <a:ext uri="{FF2B5EF4-FFF2-40B4-BE49-F238E27FC236}">
                <a16:creationId xmlns:a16="http://schemas.microsoft.com/office/drawing/2014/main" id="{2BDC93B0-B4ED-9341-CE1B-4DCFA2920C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2335" y="2720391"/>
            <a:ext cx="4344465" cy="733197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372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4B9A-A47E-AD97-9893-4CB0B2D3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sed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822F-C90D-EC00-D1A2-A1582C550F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000" dirty="0"/>
              <a:t>O comando “</a:t>
            </a:r>
            <a:r>
              <a:rPr lang="pt-BR" sz="2000" dirty="0" err="1"/>
              <a:t>sed</a:t>
            </a:r>
            <a:r>
              <a:rPr lang="pt-BR" sz="2000" dirty="0"/>
              <a:t>” filtra e transforma texto: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sed</a:t>
            </a:r>
            <a:r>
              <a:rPr lang="pt-BR" sz="2000" dirty="0">
                <a:solidFill>
                  <a:srgbClr val="0070C0"/>
                </a:solidFill>
              </a:rPr>
              <a:t> ‘/s/</a:t>
            </a:r>
            <a:r>
              <a:rPr lang="pt-BR" sz="2000" dirty="0" err="1">
                <a:solidFill>
                  <a:srgbClr val="0070C0"/>
                </a:solidFill>
              </a:rPr>
              <a:t>nologin</a:t>
            </a:r>
            <a:r>
              <a:rPr lang="pt-BR" sz="2000" dirty="0">
                <a:solidFill>
                  <a:srgbClr val="0070C0"/>
                </a:solidFill>
              </a:rPr>
              <a:t>/false/’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</a:t>
            </a:r>
          </a:p>
          <a:p>
            <a:pPr lvl="2"/>
            <a:r>
              <a:rPr lang="pt-BR" sz="1800" dirty="0"/>
              <a:t>No exemplo acima, o “</a:t>
            </a:r>
            <a:r>
              <a:rPr lang="pt-BR" sz="1800" dirty="0" err="1"/>
              <a:t>sed</a:t>
            </a:r>
            <a:r>
              <a:rPr lang="pt-BR" sz="1800" dirty="0"/>
              <a:t>” irá substituir a </a:t>
            </a:r>
            <a:r>
              <a:rPr lang="pt-BR" sz="1800" dirty="0" err="1"/>
              <a:t>string</a:t>
            </a:r>
            <a:r>
              <a:rPr lang="pt-BR" sz="1800" dirty="0"/>
              <a:t> “</a:t>
            </a:r>
            <a:r>
              <a:rPr lang="pt-BR" sz="1800" dirty="0" err="1"/>
              <a:t>nologin</a:t>
            </a:r>
            <a:r>
              <a:rPr lang="pt-BR" sz="1800" dirty="0"/>
              <a:t>” para “false”.</a:t>
            </a:r>
          </a:p>
          <a:p>
            <a:pPr lvl="2"/>
            <a:r>
              <a:rPr lang="pt-BR" sz="1800" dirty="0"/>
              <a:t>OBS.: O comando “</a:t>
            </a:r>
            <a:r>
              <a:rPr lang="pt-BR" sz="1800" dirty="0" err="1"/>
              <a:t>grep</a:t>
            </a:r>
            <a:r>
              <a:rPr lang="pt-BR" sz="1800" dirty="0"/>
              <a:t>” foi utilizado somente para “colorir” a saída e facilitar a visualização do que foi alterado com o comando “</a:t>
            </a:r>
            <a:r>
              <a:rPr lang="pt-BR" sz="1800" dirty="0" err="1"/>
              <a:t>sed</a:t>
            </a:r>
            <a:r>
              <a:rPr lang="pt-BR" sz="1800" dirty="0"/>
              <a:t>”.</a:t>
            </a:r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pPr lvl="1"/>
            <a:endParaRPr lang="pt-BR" sz="17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pPr lvl="1"/>
            <a:r>
              <a:rPr lang="pt-BR" sz="2000" dirty="0"/>
              <a:t>O comando “</a:t>
            </a:r>
            <a:r>
              <a:rPr lang="pt-BR" sz="2000" dirty="0" err="1"/>
              <a:t>sed</a:t>
            </a:r>
            <a:r>
              <a:rPr lang="pt-BR" sz="2000" dirty="0"/>
              <a:t>” pode ser muito útil no dia a dia. Recomendo o link a seguir que possui diversos exemplos de uso:</a:t>
            </a:r>
          </a:p>
          <a:p>
            <a:pPr lvl="2"/>
            <a:r>
              <a:rPr lang="pt-BR" sz="1800" dirty="0"/>
              <a:t>Link: </a:t>
            </a:r>
            <a:r>
              <a:rPr lang="pt-BR" sz="1800" dirty="0">
                <a:hlinkClick r:id="rId2"/>
              </a:rPr>
              <a:t>https://linuxconfig.org/learning-linux-commands-sed</a:t>
            </a:r>
            <a:r>
              <a:rPr lang="pt-BR" sz="1800" dirty="0"/>
              <a:t> </a:t>
            </a:r>
          </a:p>
        </p:txBody>
      </p:sp>
      <p:pic>
        <p:nvPicPr>
          <p:cNvPr id="4" name="Google Shape;237;p37">
            <a:extLst>
              <a:ext uri="{FF2B5EF4-FFF2-40B4-BE49-F238E27FC236}">
                <a16:creationId xmlns:a16="http://schemas.microsoft.com/office/drawing/2014/main" id="{1F884DF8-6F3E-38B4-7938-F49800B811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545" y="2935736"/>
            <a:ext cx="4604639" cy="774927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" name="Google Shape;238;p37">
            <a:extLst>
              <a:ext uri="{FF2B5EF4-FFF2-40B4-BE49-F238E27FC236}">
                <a16:creationId xmlns:a16="http://schemas.microsoft.com/office/drawing/2014/main" id="{18444388-195F-54BA-907A-A80E66A206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545" y="4036323"/>
            <a:ext cx="6783416" cy="75246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803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7DA7-469A-5093-24C9-1F6F68E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diff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73BB4-4C95-95DC-5871-6D33F7FF77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 err="1"/>
              <a:t>diff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Compara o conteúdo de dois arquivos e exibe as diferenças:</a:t>
            </a:r>
          </a:p>
          <a:p>
            <a:pPr lvl="1"/>
            <a:r>
              <a:rPr lang="pt-BR" sz="1800" dirty="0" err="1"/>
              <a:t>diff</a:t>
            </a:r>
            <a:r>
              <a:rPr lang="pt-BR" sz="1800" dirty="0"/>
              <a:t>  &lt;opções&gt;  [arquivo1] [arquivo2]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diff</a:t>
            </a:r>
            <a:r>
              <a:rPr lang="pt-BR" sz="1800" dirty="0">
                <a:solidFill>
                  <a:srgbClr val="0070C0"/>
                </a:solidFill>
              </a:rPr>
              <a:t>  /</a:t>
            </a:r>
            <a:r>
              <a:rPr lang="pt-BR" sz="1800" dirty="0" err="1">
                <a:solidFill>
                  <a:srgbClr val="0070C0"/>
                </a:solidFill>
              </a:rPr>
              <a:t>etc</a:t>
            </a:r>
            <a:r>
              <a:rPr lang="pt-BR" sz="1800" dirty="0">
                <a:solidFill>
                  <a:srgbClr val="0070C0"/>
                </a:solidFill>
              </a:rPr>
              <a:t>/</a:t>
            </a:r>
            <a:r>
              <a:rPr lang="pt-BR" sz="1800" dirty="0" err="1">
                <a:solidFill>
                  <a:srgbClr val="0070C0"/>
                </a:solidFill>
              </a:rPr>
              <a:t>yp.conf</a:t>
            </a:r>
            <a:r>
              <a:rPr lang="pt-BR" sz="1800" dirty="0">
                <a:solidFill>
                  <a:srgbClr val="0070C0"/>
                </a:solidFill>
              </a:rPr>
              <a:t>  /</a:t>
            </a:r>
            <a:r>
              <a:rPr lang="pt-BR" sz="1800" dirty="0" err="1">
                <a:solidFill>
                  <a:srgbClr val="0070C0"/>
                </a:solidFill>
              </a:rPr>
              <a:t>etc</a:t>
            </a:r>
            <a:r>
              <a:rPr lang="pt-BR" sz="1800" dirty="0">
                <a:solidFill>
                  <a:srgbClr val="0070C0"/>
                </a:solidFill>
              </a:rPr>
              <a:t>/</a:t>
            </a:r>
            <a:r>
              <a:rPr lang="pt-BR" sz="1800" dirty="0" err="1">
                <a:solidFill>
                  <a:srgbClr val="0070C0"/>
                </a:solidFill>
              </a:rPr>
              <a:t>yp.conf-bkp</a:t>
            </a:r>
            <a:endParaRPr lang="pt-BR" sz="1800" dirty="0">
              <a:solidFill>
                <a:srgbClr val="0070C0"/>
              </a:solidFill>
            </a:endParaRPr>
          </a:p>
          <a:p>
            <a:pPr lvl="4"/>
            <a:endParaRPr lang="pt-BR" sz="1100" dirty="0"/>
          </a:p>
          <a:p>
            <a:r>
              <a:rPr lang="pt-BR" sz="2000" dirty="0"/>
              <a:t>Comando muito útil para compararmos as modificações realizadas em um arquivo de configuração com o arquivo original ou backup, caso o serviço apresente problemas após as modificações.</a:t>
            </a:r>
          </a:p>
        </p:txBody>
      </p:sp>
      <p:pic>
        <p:nvPicPr>
          <p:cNvPr id="4" name="Google Shape;245;p38">
            <a:extLst>
              <a:ext uri="{FF2B5EF4-FFF2-40B4-BE49-F238E27FC236}">
                <a16:creationId xmlns:a16="http://schemas.microsoft.com/office/drawing/2014/main" id="{49CC863A-FE36-EF80-B3AD-54EB0C680C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2377" y="3681628"/>
            <a:ext cx="2762250" cy="111552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" name="Google Shape;246;p38">
            <a:extLst>
              <a:ext uri="{FF2B5EF4-FFF2-40B4-BE49-F238E27FC236}">
                <a16:creationId xmlns:a16="http://schemas.microsoft.com/office/drawing/2014/main" id="{E617DCE6-0B7B-7959-7F9F-A9F3898C55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6" y="5130916"/>
            <a:ext cx="2748971" cy="110224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" name="Google Shape;247;p38">
            <a:extLst>
              <a:ext uri="{FF2B5EF4-FFF2-40B4-BE49-F238E27FC236}">
                <a16:creationId xmlns:a16="http://schemas.microsoft.com/office/drawing/2014/main" id="{D8A7C3AF-E1A0-7FBE-903D-65E08874A1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559" y="4208404"/>
            <a:ext cx="3909578" cy="1500187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" name="Google Shape;248;p38">
            <a:extLst>
              <a:ext uri="{FF2B5EF4-FFF2-40B4-BE49-F238E27FC236}">
                <a16:creationId xmlns:a16="http://schemas.microsoft.com/office/drawing/2014/main" id="{4A9A1828-52DA-70A2-E7B1-922030ADE985}"/>
              </a:ext>
            </a:extLst>
          </p:cNvPr>
          <p:cNvSpPr txBox="1"/>
          <p:nvPr/>
        </p:nvSpPr>
        <p:spPr>
          <a:xfrm>
            <a:off x="154005" y="3916224"/>
            <a:ext cx="12354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Conteúdo do arquivo 1</a:t>
            </a:r>
            <a:endParaRPr/>
          </a:p>
        </p:txBody>
      </p:sp>
      <p:sp>
        <p:nvSpPr>
          <p:cNvPr id="8" name="Google Shape;249;p38">
            <a:extLst>
              <a:ext uri="{FF2B5EF4-FFF2-40B4-BE49-F238E27FC236}">
                <a16:creationId xmlns:a16="http://schemas.microsoft.com/office/drawing/2014/main" id="{9A8FD8F6-0200-1610-27E3-33ED5CF8639E}"/>
              </a:ext>
            </a:extLst>
          </p:cNvPr>
          <p:cNvSpPr txBox="1"/>
          <p:nvPr/>
        </p:nvSpPr>
        <p:spPr>
          <a:xfrm>
            <a:off x="4937525" y="3784887"/>
            <a:ext cx="3755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Comparando o conteúdo dos arquivos</a:t>
            </a:r>
            <a:endParaRPr/>
          </a:p>
        </p:txBody>
      </p:sp>
      <p:sp>
        <p:nvSpPr>
          <p:cNvPr id="9" name="Google Shape;250;p38">
            <a:extLst>
              <a:ext uri="{FF2B5EF4-FFF2-40B4-BE49-F238E27FC236}">
                <a16:creationId xmlns:a16="http://schemas.microsoft.com/office/drawing/2014/main" id="{749568A4-AAF9-8DD5-1ACE-A25DFBCBDD50}"/>
              </a:ext>
            </a:extLst>
          </p:cNvPr>
          <p:cNvSpPr txBox="1"/>
          <p:nvPr/>
        </p:nvSpPr>
        <p:spPr>
          <a:xfrm>
            <a:off x="154004" y="5364362"/>
            <a:ext cx="12354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Conteúdo do arquivo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198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B33A-D739-98F4-F5E6-4DCB9DD4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Conteúdo </a:t>
            </a:r>
            <a:r>
              <a:rPr lang="pt-BR" dirty="0"/>
              <a:t>do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313F-CD43-168A-D48B-ACCF08F4F4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Processamento de Textos, Fluxos e Filtros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60FE5-1FC0-9E2E-2D3E-EFE6BFD3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11" y="3068960"/>
            <a:ext cx="5489778" cy="3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6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E25-17F0-F905-0A81-748CB2B3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sort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B6EE-4C88-0CD5-126F-E1F23A0E52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comando “</a:t>
            </a:r>
            <a:r>
              <a:rPr lang="pt-BR" sz="2000" dirty="0" err="1"/>
              <a:t>sort</a:t>
            </a:r>
            <a:r>
              <a:rPr lang="pt-BR" sz="2000" dirty="0"/>
              <a:t>” ordena alfabeticamente um determinado arquivo ou entrada padrão: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cat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sort</a:t>
            </a:r>
            <a:endParaRPr lang="pt-BR" sz="2000" dirty="0">
              <a:solidFill>
                <a:srgbClr val="0070C0"/>
              </a:solidFill>
            </a:endParaRP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sort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endParaRPr lang="pt-BR" sz="2000" dirty="0">
              <a:solidFill>
                <a:srgbClr val="0070C0"/>
              </a:solidFill>
            </a:endParaRPr>
          </a:p>
          <a:p>
            <a:pPr lvl="2"/>
            <a:r>
              <a:rPr lang="pt-BR" sz="1800" dirty="0"/>
              <a:t>Ambos acima enviam para a saída padrão (tela) o conteúdo do arquivo “/</a:t>
            </a:r>
            <a:r>
              <a:rPr lang="pt-BR" sz="1800" dirty="0" err="1"/>
              <a:t>etc</a:t>
            </a:r>
            <a:r>
              <a:rPr lang="pt-BR" sz="1800" dirty="0"/>
              <a:t>/</a:t>
            </a:r>
            <a:r>
              <a:rPr lang="pt-BR" sz="1800" dirty="0" err="1"/>
              <a:t>passwd</a:t>
            </a:r>
            <a:r>
              <a:rPr lang="pt-BR" sz="1800" dirty="0"/>
              <a:t>” em ordem alfabética.</a:t>
            </a:r>
          </a:p>
          <a:p>
            <a:endParaRPr lang="pt-BR" sz="2000" dirty="0"/>
          </a:p>
          <a:p>
            <a:r>
              <a:rPr lang="pt-BR" sz="2000" dirty="0"/>
              <a:t>Caso seja feita uma auditoria no setor de TI, solicitando uma lista com todos os usuários que possuem “</a:t>
            </a:r>
            <a:r>
              <a:rPr lang="pt-BR" sz="2000" dirty="0" err="1"/>
              <a:t>shell</a:t>
            </a:r>
            <a:r>
              <a:rPr lang="pt-BR" sz="2000" dirty="0"/>
              <a:t> válido” no Linux...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cat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“/bin/</a:t>
            </a:r>
            <a:r>
              <a:rPr lang="pt-BR" sz="2000" dirty="0" err="1">
                <a:solidFill>
                  <a:srgbClr val="0070C0"/>
                </a:solidFill>
              </a:rPr>
              <a:t>bash</a:t>
            </a:r>
            <a:r>
              <a:rPr lang="pt-BR" sz="2000" dirty="0">
                <a:solidFill>
                  <a:srgbClr val="0070C0"/>
                </a:solidFill>
              </a:rPr>
              <a:t>”  |  </a:t>
            </a:r>
            <a:r>
              <a:rPr lang="pt-BR" sz="2000" dirty="0" err="1">
                <a:solidFill>
                  <a:srgbClr val="0070C0"/>
                </a:solidFill>
              </a:rPr>
              <a:t>cut</a:t>
            </a:r>
            <a:r>
              <a:rPr lang="pt-BR" sz="2000" dirty="0">
                <a:solidFill>
                  <a:srgbClr val="0070C0"/>
                </a:solidFill>
              </a:rPr>
              <a:t>  -d  ‘:’  -f  1  |  </a:t>
            </a:r>
            <a:r>
              <a:rPr lang="pt-BR" sz="2000" dirty="0" err="1">
                <a:solidFill>
                  <a:srgbClr val="0070C0"/>
                </a:solidFill>
              </a:rPr>
              <a:t>sort</a:t>
            </a:r>
            <a:endParaRPr lang="pt-BR" sz="2000" dirty="0">
              <a:solidFill>
                <a:srgbClr val="0070C0"/>
              </a:solidFill>
            </a:endParaRP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sort</a:t>
            </a:r>
            <a:r>
              <a:rPr lang="pt-BR" sz="2000" dirty="0">
                <a:solidFill>
                  <a:srgbClr val="0070C0"/>
                </a:solidFill>
              </a:rPr>
              <a:t>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r>
              <a:rPr lang="pt-BR" sz="2000" dirty="0">
                <a:solidFill>
                  <a:srgbClr val="0070C0"/>
                </a:solidFill>
              </a:rPr>
              <a:t>  |  </a:t>
            </a:r>
            <a:r>
              <a:rPr lang="pt-BR" sz="2000" dirty="0" err="1">
                <a:solidFill>
                  <a:srgbClr val="0070C0"/>
                </a:solidFill>
              </a:rPr>
              <a:t>grep</a:t>
            </a:r>
            <a:r>
              <a:rPr lang="pt-BR" sz="2000" dirty="0">
                <a:solidFill>
                  <a:srgbClr val="0070C0"/>
                </a:solidFill>
              </a:rPr>
              <a:t>  “/bin/</a:t>
            </a:r>
            <a:r>
              <a:rPr lang="pt-BR" sz="2000" dirty="0" err="1">
                <a:solidFill>
                  <a:srgbClr val="0070C0"/>
                </a:solidFill>
              </a:rPr>
              <a:t>bash</a:t>
            </a:r>
            <a:r>
              <a:rPr lang="pt-BR" sz="2000" dirty="0">
                <a:solidFill>
                  <a:srgbClr val="0070C0"/>
                </a:solidFill>
              </a:rPr>
              <a:t>”  |  </a:t>
            </a:r>
            <a:r>
              <a:rPr lang="pt-BR" sz="2000" dirty="0" err="1">
                <a:solidFill>
                  <a:srgbClr val="0070C0"/>
                </a:solidFill>
              </a:rPr>
              <a:t>cut</a:t>
            </a:r>
            <a:r>
              <a:rPr lang="pt-BR" sz="2000" dirty="0">
                <a:solidFill>
                  <a:srgbClr val="0070C0"/>
                </a:solidFill>
              </a:rPr>
              <a:t>  -d  ‘:’  -f  1</a:t>
            </a:r>
          </a:p>
          <a:p>
            <a:pPr lvl="2"/>
            <a:r>
              <a:rPr lang="pt-BR" sz="1800" dirty="0"/>
              <a:t>Ambos acima enviam para a saída padrão (tela), apenas o “login” dos usuários que possuem “</a:t>
            </a:r>
            <a:r>
              <a:rPr lang="pt-BR" sz="1800" dirty="0" err="1"/>
              <a:t>shell</a:t>
            </a:r>
            <a:r>
              <a:rPr lang="pt-BR" sz="1800" dirty="0"/>
              <a:t> válido”.</a:t>
            </a:r>
          </a:p>
        </p:txBody>
      </p:sp>
    </p:spTree>
    <p:extLst>
      <p:ext uri="{BB962C8B-B14F-4D97-AF65-F5344CB8AC3E}">
        <p14:creationId xmlns:p14="http://schemas.microsoft.com/office/powerpoint/2010/main" val="21716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6AFE-5E63-5C22-E2F4-20BB528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cut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B9BF7-B777-E9D7-394D-0310172298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comando “</a:t>
            </a:r>
            <a:r>
              <a:rPr lang="pt-BR" sz="2400" dirty="0" err="1"/>
              <a:t>cut</a:t>
            </a:r>
            <a:r>
              <a:rPr lang="pt-BR" sz="2400" dirty="0"/>
              <a:t>” exibe partes/seções de cada linha de um determinado arquivo ou entrada padrão: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cut</a:t>
            </a:r>
            <a:r>
              <a:rPr lang="pt-BR" sz="2000" dirty="0">
                <a:solidFill>
                  <a:srgbClr val="0070C0"/>
                </a:solidFill>
              </a:rPr>
              <a:t>  -d:  -f  1  /</a:t>
            </a:r>
            <a:r>
              <a:rPr lang="pt-BR" sz="2000" dirty="0" err="1">
                <a:solidFill>
                  <a:srgbClr val="0070C0"/>
                </a:solidFill>
              </a:rPr>
              <a:t>etc</a:t>
            </a:r>
            <a:r>
              <a:rPr lang="pt-BR" sz="2000" dirty="0">
                <a:solidFill>
                  <a:srgbClr val="0070C0"/>
                </a:solidFill>
              </a:rPr>
              <a:t>/</a:t>
            </a:r>
            <a:r>
              <a:rPr lang="pt-BR" sz="2000" dirty="0" err="1">
                <a:solidFill>
                  <a:srgbClr val="0070C0"/>
                </a:solidFill>
              </a:rPr>
              <a:t>passwd</a:t>
            </a:r>
            <a:endParaRPr lang="pt-BR" sz="2000" dirty="0">
              <a:solidFill>
                <a:srgbClr val="0070C0"/>
              </a:solidFill>
            </a:endParaRPr>
          </a:p>
          <a:p>
            <a:pPr lvl="2"/>
            <a:r>
              <a:rPr lang="pt-BR" sz="1800" dirty="0"/>
              <a:t>O comando acima separa os dados contidos no arquivo “/</a:t>
            </a:r>
            <a:r>
              <a:rPr lang="pt-BR" sz="1800" dirty="0" err="1"/>
              <a:t>etc</a:t>
            </a:r>
            <a:r>
              <a:rPr lang="pt-BR" sz="1800" dirty="0"/>
              <a:t>/</a:t>
            </a:r>
            <a:r>
              <a:rPr lang="pt-BR" sz="1800" dirty="0" err="1"/>
              <a:t>passwd</a:t>
            </a:r>
            <a:r>
              <a:rPr lang="pt-BR" sz="1800" dirty="0"/>
              <a:t>”, utilizando como delimitador de cada campo de informação, o caractere ‘:’.</a:t>
            </a:r>
          </a:p>
          <a:p>
            <a:pPr lvl="4"/>
            <a:endParaRPr lang="pt-BR" sz="1400" dirty="0"/>
          </a:p>
          <a:p>
            <a:r>
              <a:rPr lang="pt-BR" sz="2400" dirty="0"/>
              <a:t>É importante ressaltarmos que esta sintaxe apenas faz sentido com arquivos que dispõe de um conjunto de dados de forma organizada, como um arquivo “.CSV” (dados separados por vírgula), bem como o “/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passwd</a:t>
            </a:r>
            <a:r>
              <a:rPr lang="pt-BR" sz="2400" dirty="0"/>
              <a:t>” que utiliza o “dois pontos” como delimitador.</a:t>
            </a:r>
          </a:p>
        </p:txBody>
      </p:sp>
      <p:pic>
        <p:nvPicPr>
          <p:cNvPr id="4" name="Google Shape;263;p40">
            <a:extLst>
              <a:ext uri="{FF2B5EF4-FFF2-40B4-BE49-F238E27FC236}">
                <a16:creationId xmlns:a16="http://schemas.microsoft.com/office/drawing/2014/main" id="{72DFC10E-6CB5-2395-7BB6-B64198E64D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1"/>
          <a:stretch/>
        </p:blipFill>
        <p:spPr>
          <a:xfrm>
            <a:off x="827584" y="5261610"/>
            <a:ext cx="5468983" cy="97155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195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E883-173E-34D0-B573-97D196DE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cut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8708C-B1E2-A728-99E2-625B70ED45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Obtendo e personalizando informações:</a:t>
            </a:r>
          </a:p>
          <a:p>
            <a:pPr lvl="1"/>
            <a:r>
              <a:rPr lang="pt-BR" sz="1700" dirty="0"/>
              <a:t>Visualizar apenas as três primeiras linhas do arquivo “/</a:t>
            </a:r>
            <a:r>
              <a:rPr lang="pt-BR" sz="1700" dirty="0" err="1"/>
              <a:t>etc</a:t>
            </a:r>
            <a:r>
              <a:rPr lang="pt-BR" sz="1700" dirty="0"/>
              <a:t>/</a:t>
            </a:r>
            <a:r>
              <a:rPr lang="pt-BR" sz="1700" dirty="0" err="1"/>
              <a:t>passwd</a:t>
            </a:r>
            <a:r>
              <a:rPr lang="pt-BR" sz="1700" dirty="0"/>
              <a:t>”: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pPr lvl="1"/>
            <a:r>
              <a:rPr lang="pt-BR" sz="1700" dirty="0"/>
              <a:t>Visualizar as três primeiras linhas do arquivo “/</a:t>
            </a:r>
            <a:r>
              <a:rPr lang="pt-BR" sz="1700" dirty="0" err="1"/>
              <a:t>etc</a:t>
            </a:r>
            <a:r>
              <a:rPr lang="pt-BR" sz="1700" dirty="0"/>
              <a:t>/</a:t>
            </a:r>
            <a:r>
              <a:rPr lang="pt-BR" sz="1700" dirty="0" err="1"/>
              <a:t>passwd</a:t>
            </a:r>
            <a:r>
              <a:rPr lang="pt-BR" sz="1700" dirty="0"/>
              <a:t>” e filtrar a sua exibição, possibilitando a visualização apenas do “login” e caminho do Shell: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pPr lvl="1"/>
            <a:r>
              <a:rPr lang="pt-BR" sz="1700" dirty="0"/>
              <a:t>Exibir apenas o “login” e o caminho do Shell substituindo o delimitador com uma mensagem personalizada:</a:t>
            </a:r>
          </a:p>
        </p:txBody>
      </p:sp>
      <p:pic>
        <p:nvPicPr>
          <p:cNvPr id="4" name="Google Shape;270;p41">
            <a:extLst>
              <a:ext uri="{FF2B5EF4-FFF2-40B4-BE49-F238E27FC236}">
                <a16:creationId xmlns:a16="http://schemas.microsoft.com/office/drawing/2014/main" id="{EB065DCA-4A1A-79AB-A806-EDC3D947CF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9592" y="3789040"/>
            <a:ext cx="5740400" cy="83820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" name="Google Shape;271;p41">
            <a:extLst>
              <a:ext uri="{FF2B5EF4-FFF2-40B4-BE49-F238E27FC236}">
                <a16:creationId xmlns:a16="http://schemas.microsoft.com/office/drawing/2014/main" id="{96DB58C0-72FA-9663-90A1-B3E859E8B9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27" y="5508078"/>
            <a:ext cx="8574024" cy="72923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" name="Google Shape;272;p41">
            <a:extLst>
              <a:ext uri="{FF2B5EF4-FFF2-40B4-BE49-F238E27FC236}">
                <a16:creationId xmlns:a16="http://schemas.microsoft.com/office/drawing/2014/main" id="{1AF1580F-D8B4-0DF4-AE96-2595A8E3F7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592" y="2054787"/>
            <a:ext cx="4114800" cy="726141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8358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BF18-BF36-6135-DC97-1060AB51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– Comando “</a:t>
            </a:r>
            <a:r>
              <a:rPr lang="pt-BR" dirty="0" err="1"/>
              <a:t>awk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159C1-4DCE-000D-71EA-6E2AD0B438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O comando “</a:t>
            </a:r>
            <a:r>
              <a:rPr lang="pt-BR" sz="1800" dirty="0" err="1"/>
              <a:t>awk</a:t>
            </a:r>
            <a:r>
              <a:rPr lang="pt-BR" sz="1800" dirty="0"/>
              <a:t>” possui função semelhante ao “</a:t>
            </a:r>
            <a:r>
              <a:rPr lang="pt-BR" sz="1800" dirty="0" err="1"/>
              <a:t>cut</a:t>
            </a:r>
            <a:r>
              <a:rPr lang="pt-BR" sz="1800" dirty="0"/>
              <a:t>”, porém, com muitas possibilidades adicionais:</a:t>
            </a:r>
          </a:p>
          <a:p>
            <a:pPr lvl="1"/>
            <a:r>
              <a:rPr lang="pt-BR" sz="1600" dirty="0"/>
              <a:t>Ex.: </a:t>
            </a:r>
            <a:r>
              <a:rPr lang="pt-BR" sz="1600" dirty="0" err="1">
                <a:solidFill>
                  <a:srgbClr val="0070C0"/>
                </a:solidFill>
              </a:rPr>
              <a:t>awk</a:t>
            </a:r>
            <a:r>
              <a:rPr lang="pt-BR" sz="1600" dirty="0">
                <a:solidFill>
                  <a:srgbClr val="0070C0"/>
                </a:solidFill>
              </a:rPr>
              <a:t>  -F:  ‘{ print $1 }’  /</a:t>
            </a:r>
            <a:r>
              <a:rPr lang="pt-BR" sz="1600" dirty="0" err="1">
                <a:solidFill>
                  <a:srgbClr val="0070C0"/>
                </a:solidFill>
              </a:rPr>
              <a:t>etc</a:t>
            </a:r>
            <a:r>
              <a:rPr lang="pt-BR" sz="1600" dirty="0">
                <a:solidFill>
                  <a:srgbClr val="0070C0"/>
                </a:solidFill>
              </a:rPr>
              <a:t>/</a:t>
            </a:r>
            <a:r>
              <a:rPr lang="pt-BR" sz="1600" dirty="0" err="1">
                <a:solidFill>
                  <a:srgbClr val="0070C0"/>
                </a:solidFill>
              </a:rPr>
              <a:t>passwd</a:t>
            </a:r>
            <a:endParaRPr lang="pt-BR" sz="1600" dirty="0">
              <a:solidFill>
                <a:srgbClr val="0070C0"/>
              </a:solidFill>
            </a:endParaRPr>
          </a:p>
          <a:p>
            <a:pPr lvl="2"/>
            <a:r>
              <a:rPr lang="pt-BR" sz="1400" dirty="0"/>
              <a:t>O comando acima separa os dados contidos no arquivo “/</a:t>
            </a:r>
            <a:r>
              <a:rPr lang="pt-BR" sz="1400" dirty="0" err="1"/>
              <a:t>etc</a:t>
            </a:r>
            <a:r>
              <a:rPr lang="pt-BR" sz="1400" dirty="0"/>
              <a:t>/</a:t>
            </a:r>
            <a:r>
              <a:rPr lang="pt-BR" sz="1400" dirty="0" err="1"/>
              <a:t>passwd</a:t>
            </a:r>
            <a:r>
              <a:rPr lang="pt-BR" sz="1400" dirty="0"/>
              <a:t>”, utilizando como delimitador de cada campo de informação, o caractere ‘:’ e exibe o primeiro campo de cada linha “$1”.</a:t>
            </a:r>
          </a:p>
          <a:p>
            <a:pPr lvl="1"/>
            <a:endParaRPr lang="pt-BR" sz="1600" dirty="0"/>
          </a:p>
          <a:p>
            <a:pPr lvl="1"/>
            <a:r>
              <a:rPr lang="pt-BR" sz="1600" dirty="0"/>
              <a:t>Ex.: </a:t>
            </a:r>
            <a:r>
              <a:rPr lang="pt-BR" sz="1600" dirty="0" err="1">
                <a:solidFill>
                  <a:srgbClr val="0070C0"/>
                </a:solidFill>
              </a:rPr>
              <a:t>ls</a:t>
            </a:r>
            <a:r>
              <a:rPr lang="pt-BR" sz="1600" dirty="0">
                <a:solidFill>
                  <a:srgbClr val="0070C0"/>
                </a:solidFill>
              </a:rPr>
              <a:t>  -lh  /var/log/  |  </a:t>
            </a:r>
            <a:r>
              <a:rPr lang="pt-BR" sz="1600" dirty="0" err="1">
                <a:solidFill>
                  <a:srgbClr val="0070C0"/>
                </a:solidFill>
              </a:rPr>
              <a:t>awk</a:t>
            </a:r>
            <a:r>
              <a:rPr lang="pt-BR" sz="1600" dirty="0">
                <a:solidFill>
                  <a:srgbClr val="0070C0"/>
                </a:solidFill>
              </a:rPr>
              <a:t>  -F “ ”  ‘{ print “Nome do arquivo: ” $9 “ - Tamanho: ” $5 }’ </a:t>
            </a:r>
          </a:p>
          <a:p>
            <a:pPr lvl="2"/>
            <a:r>
              <a:rPr lang="pt-BR" sz="1400" dirty="0"/>
              <a:t>O comando acima lista o conteúdo do diretório “/var” e envia a saída para o “</a:t>
            </a:r>
            <a:r>
              <a:rPr lang="pt-BR" sz="1400" dirty="0" err="1"/>
              <a:t>awk</a:t>
            </a:r>
            <a:r>
              <a:rPr lang="pt-BR" sz="1400" dirty="0"/>
              <a:t>” filtrar e exibir de forma customizada, somente o nome e o tamanho do arquivo. Vide resultado na imagem a seguir.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pPr lvl="1"/>
            <a:r>
              <a:rPr lang="pt-BR" sz="1700" dirty="0"/>
              <a:t>OBS.: Estes são apenas exemplos para compreender o comando, porém, no dia-a-dia, podemos filtrar listas CSV, dados como RG, CPF, entre outras possibilidades.</a:t>
            </a:r>
          </a:p>
        </p:txBody>
      </p:sp>
      <p:pic>
        <p:nvPicPr>
          <p:cNvPr id="4" name="Google Shape;279;p42">
            <a:extLst>
              <a:ext uri="{FF2B5EF4-FFF2-40B4-BE49-F238E27FC236}">
                <a16:creationId xmlns:a16="http://schemas.microsoft.com/office/drawing/2014/main" id="{C74DAEE0-9FA4-A14E-DD11-D03B77DE2D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132" y="3970380"/>
            <a:ext cx="8555736" cy="97078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34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C8C8-137F-852E-67A5-365197E5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FBD4-F555-4C4C-57D9-7D8AC794A09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128"/>
          </a:xfrm>
        </p:spPr>
        <p:txBody>
          <a:bodyPr>
            <a:normAutofit fontScale="92500" lnSpcReduction="10000"/>
          </a:bodyPr>
          <a:lstStyle/>
          <a:p>
            <a:r>
              <a:rPr lang="pt-BR" sz="1800" dirty="0"/>
              <a:t>Descreva qual a finalidade do comando a seguir: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pPr lvl="1"/>
            <a:r>
              <a:rPr lang="pt-BR" sz="1600" dirty="0"/>
              <a:t>DICA: Execute este comando em sua VM, porém, em partes, para comparar as diferenças de saída para cada um dos comandos executados.</a:t>
            </a:r>
          </a:p>
          <a:p>
            <a:pPr lvl="1"/>
            <a:r>
              <a:rPr lang="pt-BR" sz="1700" dirty="0"/>
              <a:t>Ex.: primeiro o “</a:t>
            </a:r>
            <a:r>
              <a:rPr lang="pt-BR" sz="1700" dirty="0" err="1"/>
              <a:t>cat</a:t>
            </a:r>
            <a:r>
              <a:rPr lang="pt-BR" sz="1700" dirty="0"/>
              <a:t> /</a:t>
            </a:r>
            <a:r>
              <a:rPr lang="pt-BR" sz="1700" dirty="0" err="1"/>
              <a:t>etc</a:t>
            </a:r>
            <a:r>
              <a:rPr lang="pt-BR" sz="1700" dirty="0"/>
              <a:t>/</a:t>
            </a:r>
            <a:r>
              <a:rPr lang="pt-BR" sz="1700" dirty="0" err="1"/>
              <a:t>passwd</a:t>
            </a:r>
            <a:r>
              <a:rPr lang="pt-BR" sz="1700" dirty="0"/>
              <a:t>”, depois o “</a:t>
            </a:r>
            <a:r>
              <a:rPr lang="pt-BR" sz="1700" dirty="0" err="1"/>
              <a:t>cat</a:t>
            </a:r>
            <a:r>
              <a:rPr lang="pt-BR" sz="1700" dirty="0"/>
              <a:t> /</a:t>
            </a:r>
            <a:r>
              <a:rPr lang="pt-BR" sz="1700" dirty="0" err="1"/>
              <a:t>etc</a:t>
            </a:r>
            <a:r>
              <a:rPr lang="pt-BR" sz="1700" dirty="0"/>
              <a:t>/</a:t>
            </a:r>
            <a:r>
              <a:rPr lang="pt-BR" sz="1700" dirty="0" err="1"/>
              <a:t>passwd</a:t>
            </a:r>
            <a:r>
              <a:rPr lang="pt-BR" sz="1700" dirty="0"/>
              <a:t> | </a:t>
            </a:r>
            <a:r>
              <a:rPr lang="pt-BR" sz="1700" dirty="0" err="1"/>
              <a:t>grep</a:t>
            </a:r>
            <a:r>
              <a:rPr lang="pt-BR" sz="1700" dirty="0"/>
              <a:t> /bin/false”, e assim sucessivamente.</a:t>
            </a:r>
          </a:p>
          <a:p>
            <a:pPr lvl="1"/>
            <a:r>
              <a:rPr lang="pt-BR" sz="1600" dirty="0"/>
              <a:t>OBS.: Caso a sua VM seja um Alma Linux, utilize "/bin/</a:t>
            </a:r>
            <a:r>
              <a:rPr lang="pt-BR" sz="1600" dirty="0" err="1"/>
              <a:t>bash</a:t>
            </a:r>
            <a:r>
              <a:rPr lang="pt-BR" sz="1600" dirty="0"/>
              <a:t>" ao invés de "/bin/false".</a:t>
            </a:r>
          </a:p>
          <a:p>
            <a:pPr lvl="1"/>
            <a:endParaRPr lang="pt-BR" sz="1600" dirty="0"/>
          </a:p>
          <a:p>
            <a:r>
              <a:rPr lang="pt-BR" sz="1800" dirty="0"/>
              <a:t>Execute o comando “</a:t>
            </a:r>
            <a:r>
              <a:rPr lang="pt-BR" sz="1800" dirty="0" err="1"/>
              <a:t>ifconfig</a:t>
            </a:r>
            <a:r>
              <a:rPr lang="pt-BR" sz="1800" dirty="0"/>
              <a:t>” ou “</a:t>
            </a:r>
            <a:r>
              <a:rPr lang="pt-BR" sz="1800" dirty="0" err="1"/>
              <a:t>ip</a:t>
            </a:r>
            <a:r>
              <a:rPr lang="pt-BR" sz="1800" dirty="0"/>
              <a:t> </a:t>
            </a:r>
            <a:r>
              <a:rPr lang="pt-BR" sz="1800" dirty="0" err="1"/>
              <a:t>address</a:t>
            </a:r>
            <a:r>
              <a:rPr lang="pt-BR" sz="1800" dirty="0"/>
              <a:t> </a:t>
            </a:r>
            <a:r>
              <a:rPr lang="pt-BR" sz="1800" dirty="0" err="1"/>
              <a:t>list</a:t>
            </a:r>
            <a:r>
              <a:rPr lang="pt-BR" sz="1800" dirty="0"/>
              <a:t>” e utilizando concatenação e filtros, filtre a saída de modo que seja exibido somente o endereço IP da VM.</a:t>
            </a:r>
          </a:p>
          <a:p>
            <a:r>
              <a:rPr lang="pt-BR" sz="1800" dirty="0"/>
              <a:t>Tente obter o mesmo resultado com o comando “</a:t>
            </a:r>
            <a:r>
              <a:rPr lang="pt-BR" sz="1800" dirty="0" err="1"/>
              <a:t>awk</a:t>
            </a:r>
            <a:r>
              <a:rPr lang="pt-BR" sz="1800" dirty="0"/>
              <a:t>”.</a:t>
            </a:r>
          </a:p>
          <a:p>
            <a:r>
              <a:rPr lang="pt-BR" sz="1800" dirty="0"/>
              <a:t>Contabilize a quantidade de caracteres, palavras e linhas com o “</a:t>
            </a:r>
            <a:r>
              <a:rPr lang="pt-BR" sz="1800" dirty="0" err="1"/>
              <a:t>wc</a:t>
            </a:r>
            <a:r>
              <a:rPr lang="pt-BR" sz="1800" dirty="0"/>
              <a:t>”.</a:t>
            </a:r>
          </a:p>
        </p:txBody>
      </p:sp>
      <p:pic>
        <p:nvPicPr>
          <p:cNvPr id="4" name="Google Shape;286;p43">
            <a:extLst>
              <a:ext uri="{FF2B5EF4-FFF2-40B4-BE49-F238E27FC236}">
                <a16:creationId xmlns:a16="http://schemas.microsoft.com/office/drawing/2014/main" id="{EC93A521-B51A-13DC-FE43-FC91FB1D36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01" y="1556792"/>
            <a:ext cx="7828997" cy="1753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07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4EDD-1E2B-FE70-F979-00A2D3AA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91B0-B290-A1C7-4826-9689377619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BONAN, Adilson Rodrigues. </a:t>
            </a:r>
            <a:r>
              <a:rPr lang="pt-BR" sz="2400" b="1" dirty="0"/>
              <a:t>LINUX – Fundamentos, Prática &amp; Certificação LPI.</a:t>
            </a:r>
            <a:r>
              <a:rPr lang="pt-BR" sz="2400" dirty="0"/>
              <a:t> Editora: Alta Books. RJ. 2010;</a:t>
            </a:r>
          </a:p>
          <a:p>
            <a:endParaRPr lang="pt-BR" sz="2400" dirty="0"/>
          </a:p>
          <a:p>
            <a:r>
              <a:rPr lang="pt-BR" sz="2400" dirty="0"/>
              <a:t>PEREIRA, Guilherme. Slides para aula expositiva. </a:t>
            </a:r>
            <a:r>
              <a:rPr lang="pt-BR" sz="2400" dirty="0" err="1"/>
              <a:t>Udemy</a:t>
            </a:r>
            <a:r>
              <a:rPr lang="pt-BR" sz="2400" dirty="0"/>
              <a:t>.</a:t>
            </a:r>
          </a:p>
          <a:p>
            <a:pPr lvl="1"/>
            <a:r>
              <a:rPr lang="pt-BR" sz="2000" dirty="0">
                <a:hlinkClick r:id="rId2"/>
              </a:rPr>
              <a:t>https://www.udemy.com/course/adm-so-gnulinux/?referralCode=58F8BE46FFB066C7811A</a:t>
            </a:r>
            <a:r>
              <a:rPr lang="pt-BR" sz="2000" dirty="0"/>
              <a:t> </a:t>
            </a:r>
          </a:p>
          <a:p>
            <a:endParaRPr lang="pt-BR" sz="2400" dirty="0"/>
          </a:p>
          <a:p>
            <a:r>
              <a:rPr lang="pt-BR" sz="2400" dirty="0"/>
              <a:t>SILVA, </a:t>
            </a:r>
            <a:r>
              <a:rPr lang="pt-BR" sz="2400" dirty="0" err="1"/>
              <a:t>Gleydson</a:t>
            </a:r>
            <a:r>
              <a:rPr lang="pt-BR" sz="2400" dirty="0"/>
              <a:t> </a:t>
            </a:r>
            <a:r>
              <a:rPr lang="pt-BR" sz="2400" dirty="0" err="1"/>
              <a:t>Mazioli</a:t>
            </a:r>
            <a:r>
              <a:rPr lang="pt-BR" sz="2400" dirty="0"/>
              <a:t>. </a:t>
            </a:r>
            <a:r>
              <a:rPr lang="pt-BR" sz="2400" b="1" dirty="0"/>
              <a:t>Guia Foca GNU/Linux</a:t>
            </a:r>
            <a:r>
              <a:rPr lang="pt-BR" sz="2400" dirty="0"/>
              <a:t>. Disponível em:</a:t>
            </a:r>
          </a:p>
          <a:p>
            <a:pPr lvl="1"/>
            <a:r>
              <a:rPr lang="pt-BR" sz="2000" dirty="0">
                <a:hlinkClick r:id="rId3"/>
              </a:rPr>
              <a:t>https://www.guiafoca.org/</a:t>
            </a:r>
            <a:r>
              <a:rPr lang="pt-BR" sz="2000" dirty="0"/>
              <a:t> 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9334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2681-D9A6-D6D2-5350-83602DDA8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C4984-94D0-F49A-8EB6-2B5FFF93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D22B0-3F7A-0256-5835-2A3005CFA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esqueça:</a:t>
            </a:r>
          </a:p>
          <a:p>
            <a:r>
              <a:rPr lang="pt-BR" dirty="0"/>
              <a:t>“</a:t>
            </a:r>
            <a:r>
              <a:rPr lang="pt-BR" i="1" dirty="0"/>
              <a:t>Apenas a prática consolida o conhecimento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970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E6386-F96F-087D-8B6E-DA3CD885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Concatenadores de Comandos</a:t>
            </a:r>
            <a:br>
              <a:rPr lang="pt-BR" dirty="0"/>
            </a:br>
            <a:r>
              <a:rPr lang="pt-BR" dirty="0"/>
              <a:t>(comandos compostos)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DD46C-3451-FB80-38B1-34C08CC7A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Famoso PIPE = |</a:t>
            </a:r>
          </a:p>
          <a:p>
            <a:endParaRPr lang="pt-BR" dirty="0"/>
          </a:p>
          <a:p>
            <a:r>
              <a:rPr lang="pt-BR" dirty="0"/>
              <a:t>Tópico: Processando Fluxos (e filtros, em breve)</a:t>
            </a:r>
          </a:p>
        </p:txBody>
      </p:sp>
    </p:spTree>
    <p:extLst>
      <p:ext uri="{BB962C8B-B14F-4D97-AF65-F5344CB8AC3E}">
        <p14:creationId xmlns:p14="http://schemas.microsoft.com/office/powerpoint/2010/main" val="126343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8FF-D646-30D7-FA26-9842EA81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 (o famoso PIPE)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5BCF-8C33-9E63-CC9E-01E19F9CD6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128"/>
          </a:xfrm>
        </p:spPr>
        <p:txBody>
          <a:bodyPr>
            <a:normAutofit/>
          </a:bodyPr>
          <a:lstStyle/>
          <a:p>
            <a:r>
              <a:rPr lang="pt-BR" sz="2000" dirty="0"/>
              <a:t>Concatenação de comandos nada mais é do que “pegar” a saída de um comando e utilizá-la como “entrada” para o comando seguinte.</a:t>
            </a:r>
          </a:p>
          <a:p>
            <a:pPr lvl="1"/>
            <a:endParaRPr lang="pt-BR" sz="1800" dirty="0"/>
          </a:p>
          <a:p>
            <a:r>
              <a:rPr lang="pt-BR" sz="2000" dirty="0"/>
              <a:t>Para realizar a concatenação, devemos utilizar dutos (duto = PIPE = | ).</a:t>
            </a:r>
          </a:p>
          <a:p>
            <a:pPr lvl="1"/>
            <a:endParaRPr lang="pt-BR" sz="1800" dirty="0"/>
          </a:p>
          <a:p>
            <a:r>
              <a:rPr lang="pt-BR" sz="2000" dirty="0"/>
              <a:t>Exemplo: vamos supor que desejamos listar um diretório com muitos arquivos e gostaríamos de analisar calmamente a saída do comando.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ls</a:t>
            </a:r>
            <a:r>
              <a:rPr lang="pt-BR" sz="1800" dirty="0">
                <a:solidFill>
                  <a:srgbClr val="0070C0"/>
                </a:solidFill>
              </a:rPr>
              <a:t>  -l  /</a:t>
            </a:r>
            <a:r>
              <a:rPr lang="pt-BR" sz="1800" dirty="0" err="1">
                <a:solidFill>
                  <a:srgbClr val="0070C0"/>
                </a:solidFill>
              </a:rPr>
              <a:t>etc</a:t>
            </a:r>
            <a:r>
              <a:rPr lang="pt-BR" sz="1800" dirty="0">
                <a:solidFill>
                  <a:srgbClr val="0070C0"/>
                </a:solidFill>
              </a:rPr>
              <a:t>  |  </a:t>
            </a:r>
            <a:r>
              <a:rPr lang="pt-BR" sz="1800" dirty="0" err="1">
                <a:solidFill>
                  <a:srgbClr val="0070C0"/>
                </a:solidFill>
              </a:rPr>
              <a:t>less</a:t>
            </a:r>
            <a:endParaRPr lang="pt-BR" sz="1800" dirty="0">
              <a:solidFill>
                <a:srgbClr val="0070C0"/>
              </a:solidFill>
            </a:endParaRPr>
          </a:p>
          <a:p>
            <a:pPr lvl="2"/>
            <a:r>
              <a:rPr lang="pt-BR" sz="1600" dirty="0"/>
              <a:t>Neste exemplo estamos listando o diretório “/</a:t>
            </a:r>
            <a:r>
              <a:rPr lang="pt-BR" sz="1600" dirty="0" err="1"/>
              <a:t>etc</a:t>
            </a:r>
            <a:r>
              <a:rPr lang="pt-BR" sz="1600" dirty="0"/>
              <a:t>” e seus atributos, posteriormente, o uso do PIPE “|” possibilita utilizar a saída deste comando como entrada do comando seguinte, no caso o “</a:t>
            </a:r>
            <a:r>
              <a:rPr lang="pt-BR" sz="1600" dirty="0" err="1"/>
              <a:t>less</a:t>
            </a:r>
            <a:r>
              <a:rPr lang="pt-BR" sz="1600" dirty="0"/>
              <a:t>”, de forma a controlar a saída com as setas do teclado.</a:t>
            </a:r>
          </a:p>
          <a:p>
            <a:pPr lvl="1"/>
            <a:endParaRPr lang="pt-BR" sz="1800" dirty="0"/>
          </a:p>
          <a:p>
            <a:r>
              <a:rPr lang="pt-BR" sz="2000" dirty="0"/>
              <a:t>O PIPE é MUITO utilizado no Linux (e no Windows também tem). Entretanto, vamos ver possibilidades muito úteis nos próximos slides.</a:t>
            </a:r>
          </a:p>
        </p:txBody>
      </p:sp>
    </p:spTree>
    <p:extLst>
      <p:ext uri="{BB962C8B-B14F-4D97-AF65-F5344CB8AC3E}">
        <p14:creationId xmlns:p14="http://schemas.microsoft.com/office/powerpoint/2010/main" val="19346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D125F-5EDF-721F-5445-86884114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Conectores de Comandos e Operadores</a:t>
            </a:r>
            <a:br>
              <a:rPr lang="pt-BR" dirty="0"/>
            </a:br>
            <a:r>
              <a:rPr lang="pt-BR" dirty="0"/>
              <a:t>(comandos compostos)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3A288-5F6B-0373-A9B2-3295C91D8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Consolas" panose="020B0609020204030204" pitchFamily="49" charset="0"/>
              </a:rPr>
              <a:t>;   &amp;&amp;   ||</a:t>
            </a:r>
          </a:p>
          <a:p>
            <a:endParaRPr lang="pt-BR" dirty="0"/>
          </a:p>
          <a:p>
            <a:r>
              <a:rPr lang="pt-BR" dirty="0"/>
              <a:t>Tópico: Processando Fluxos (e filtros, em breve)</a:t>
            </a:r>
          </a:p>
        </p:txBody>
      </p:sp>
    </p:spTree>
    <p:extLst>
      <p:ext uri="{BB962C8B-B14F-4D97-AF65-F5344CB8AC3E}">
        <p14:creationId xmlns:p14="http://schemas.microsoft.com/office/powerpoint/2010/main" val="10518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594B-9CAB-A7CC-E8CA-224E86C0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Conectores de comandos e operadores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EB16-EF5C-04D3-0653-B6AC53BE23C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Podemos solicitar a execução de diversos comandos em sequência no Linux.</a:t>
            </a:r>
          </a:p>
          <a:p>
            <a:endParaRPr lang="pt-BR" dirty="0"/>
          </a:p>
          <a:p>
            <a:r>
              <a:rPr lang="pt-BR" dirty="0"/>
              <a:t>Esta execução em sequência é diferente do processo de concatenação.</a:t>
            </a:r>
          </a:p>
          <a:p>
            <a:endParaRPr lang="pt-BR" dirty="0"/>
          </a:p>
          <a:p>
            <a:r>
              <a:rPr lang="pt-BR" dirty="0"/>
              <a:t>A execução de comandos em sequência não utiliza a saída do comando anterior como dados de entrada no comando seguinte.</a:t>
            </a:r>
          </a:p>
          <a:p>
            <a:endParaRPr lang="pt-BR" dirty="0"/>
          </a:p>
          <a:p>
            <a:r>
              <a:rPr lang="pt-BR" dirty="0"/>
              <a:t>Conectores e operadores são geralmente utilizados em scripts.</a:t>
            </a:r>
          </a:p>
        </p:txBody>
      </p:sp>
    </p:spTree>
    <p:extLst>
      <p:ext uri="{BB962C8B-B14F-4D97-AF65-F5344CB8AC3E}">
        <p14:creationId xmlns:p14="http://schemas.microsoft.com/office/powerpoint/2010/main" val="11621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EF10-BB09-9C2F-F333-D4439FF5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Conectores de comandos e Operadores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9BE5-A541-B9F7-03F6-1D6955155D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Para executar comandos em sequência, temos os seguintes conectores:</a:t>
            </a:r>
          </a:p>
          <a:p>
            <a:pPr lvl="1"/>
            <a:r>
              <a:rPr lang="pt-BR" dirty="0"/>
              <a:t>Ponto e vírgula “;” para execução de comandos em sequência:</a:t>
            </a:r>
          </a:p>
          <a:p>
            <a:pPr lvl="2"/>
            <a:r>
              <a:rPr lang="pt-BR" dirty="0"/>
              <a:t>Ex.: </a:t>
            </a:r>
            <a:r>
              <a:rPr lang="pt-BR" dirty="0" err="1">
                <a:solidFill>
                  <a:srgbClr val="0070C0"/>
                </a:solidFill>
              </a:rPr>
              <a:t>clear</a:t>
            </a:r>
            <a:r>
              <a:rPr lang="pt-BR" dirty="0">
                <a:solidFill>
                  <a:srgbClr val="0070C0"/>
                </a:solidFill>
              </a:rPr>
              <a:t>  ;  </a:t>
            </a:r>
            <a:r>
              <a:rPr lang="pt-BR" dirty="0" err="1">
                <a:solidFill>
                  <a:srgbClr val="0070C0"/>
                </a:solidFill>
              </a:rPr>
              <a:t>cd</a:t>
            </a:r>
            <a:r>
              <a:rPr lang="pt-BR" dirty="0">
                <a:solidFill>
                  <a:srgbClr val="0070C0"/>
                </a:solidFill>
              </a:rPr>
              <a:t>  /</a:t>
            </a:r>
            <a:r>
              <a:rPr lang="pt-BR" dirty="0" err="1">
                <a:solidFill>
                  <a:srgbClr val="0070C0"/>
                </a:solidFill>
              </a:rPr>
              <a:t>etc</a:t>
            </a:r>
            <a:r>
              <a:rPr lang="pt-BR" dirty="0">
                <a:solidFill>
                  <a:srgbClr val="0070C0"/>
                </a:solidFill>
              </a:rPr>
              <a:t>  ;  </a:t>
            </a:r>
            <a:r>
              <a:rPr lang="pt-BR" dirty="0" err="1">
                <a:solidFill>
                  <a:srgbClr val="0070C0"/>
                </a:solidFill>
              </a:rPr>
              <a:t>cp</a:t>
            </a:r>
            <a:r>
              <a:rPr lang="pt-BR" dirty="0">
                <a:solidFill>
                  <a:srgbClr val="0070C0"/>
                </a:solidFill>
              </a:rPr>
              <a:t>  -a  </a:t>
            </a:r>
            <a:r>
              <a:rPr lang="pt-BR" dirty="0" err="1">
                <a:solidFill>
                  <a:srgbClr val="0070C0"/>
                </a:solidFill>
              </a:rPr>
              <a:t>services</a:t>
            </a:r>
            <a:r>
              <a:rPr lang="pt-BR" dirty="0">
                <a:solidFill>
                  <a:srgbClr val="0070C0"/>
                </a:solidFill>
              </a:rPr>
              <a:t>  /root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Operador “&amp;&amp;” (AND), caso o primeiro comando execute com sucesso (código de retorno = 0), o segundo comando também será executado:</a:t>
            </a:r>
          </a:p>
          <a:p>
            <a:pPr lvl="2"/>
            <a:r>
              <a:rPr lang="pt-BR" dirty="0"/>
              <a:t>Ex.: </a:t>
            </a:r>
            <a:r>
              <a:rPr lang="pt-BR" dirty="0" err="1">
                <a:solidFill>
                  <a:srgbClr val="0070C0"/>
                </a:solidFill>
              </a:rPr>
              <a:t>cd</a:t>
            </a:r>
            <a:r>
              <a:rPr lang="pt-BR" dirty="0">
                <a:solidFill>
                  <a:srgbClr val="0070C0"/>
                </a:solidFill>
              </a:rPr>
              <a:t>  /Teste  &amp;&amp;  </a:t>
            </a:r>
            <a:r>
              <a:rPr lang="pt-BR" dirty="0" err="1">
                <a:solidFill>
                  <a:srgbClr val="0070C0"/>
                </a:solidFill>
              </a:rPr>
              <a:t>rm</a:t>
            </a:r>
            <a:r>
              <a:rPr lang="pt-BR" dirty="0">
                <a:solidFill>
                  <a:srgbClr val="0070C0"/>
                </a:solidFill>
              </a:rPr>
              <a:t>  -</a:t>
            </a:r>
            <a:r>
              <a:rPr lang="pt-BR" dirty="0" err="1">
                <a:solidFill>
                  <a:srgbClr val="0070C0"/>
                </a:solidFill>
              </a:rPr>
              <a:t>rf</a:t>
            </a:r>
            <a:r>
              <a:rPr lang="pt-BR" dirty="0">
                <a:solidFill>
                  <a:srgbClr val="0070C0"/>
                </a:solidFill>
              </a:rPr>
              <a:t>  *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Operador “||” (OR), caso o primeiro comando não execute com sucesso (código de retorno </a:t>
            </a:r>
            <a:r>
              <a:rPr lang="pt-BR" b="1" dirty="0"/>
              <a:t>≠</a:t>
            </a:r>
            <a:r>
              <a:rPr lang="pt-BR" dirty="0"/>
              <a:t> 0), o segundo comando será executado. RESUMINDO, quando um dos comandos for executado com sucesso, os comandos seguintes não são verificados:</a:t>
            </a:r>
          </a:p>
          <a:p>
            <a:pPr lvl="2"/>
            <a:r>
              <a:rPr lang="pt-BR" dirty="0"/>
              <a:t>Ex.: </a:t>
            </a:r>
            <a:r>
              <a:rPr lang="pt-BR" dirty="0" err="1">
                <a:solidFill>
                  <a:srgbClr val="0070C0"/>
                </a:solidFill>
              </a:rPr>
              <a:t>cd</a:t>
            </a:r>
            <a:r>
              <a:rPr lang="pt-BR" dirty="0">
                <a:solidFill>
                  <a:srgbClr val="0070C0"/>
                </a:solidFill>
              </a:rPr>
              <a:t>  /home/Teste  ||  </a:t>
            </a:r>
            <a:r>
              <a:rPr lang="pt-BR" dirty="0" err="1">
                <a:solidFill>
                  <a:srgbClr val="0070C0"/>
                </a:solidFill>
              </a:rPr>
              <a:t>mkdir</a:t>
            </a:r>
            <a:r>
              <a:rPr lang="pt-BR" dirty="0">
                <a:solidFill>
                  <a:srgbClr val="0070C0"/>
                </a:solidFill>
              </a:rPr>
              <a:t>  /home/Teste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A4687-D876-5A90-EE4F-1FA4A8AA0E7B}"/>
              </a:ext>
            </a:extLst>
          </p:cNvPr>
          <p:cNvSpPr txBox="1"/>
          <p:nvPr/>
        </p:nvSpPr>
        <p:spPr>
          <a:xfrm>
            <a:off x="611560" y="6381328"/>
            <a:ext cx="606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OBS.: Código de Retorno possui relação com o resultado de um processo.</a:t>
            </a:r>
          </a:p>
          <a:p>
            <a:r>
              <a:rPr lang="pt-BR" sz="1200" dirty="0"/>
              <a:t>Descritores (aula anterior), está relacionado com operações de entrada/saída de um processo.</a:t>
            </a:r>
          </a:p>
        </p:txBody>
      </p:sp>
    </p:spTree>
    <p:extLst>
      <p:ext uri="{BB962C8B-B14F-4D97-AF65-F5344CB8AC3E}">
        <p14:creationId xmlns:p14="http://schemas.microsoft.com/office/powerpoint/2010/main" val="272860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C59B85-36DB-1D35-6068-1889C9D8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C5124-D7D4-0AE4-C18F-004402581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sim, vamos aos filtros</a:t>
            </a:r>
          </a:p>
        </p:txBody>
      </p:sp>
    </p:spTree>
    <p:extLst>
      <p:ext uri="{BB962C8B-B14F-4D97-AF65-F5344CB8AC3E}">
        <p14:creationId xmlns:p14="http://schemas.microsoft.com/office/powerpoint/2010/main" val="360889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9F2E-278C-06FB-32F0-3D1EE2A0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AF70-C08F-1B2B-DA69-E3BE4141EF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Os filtros são extremamente importantes para administradores de sistemas GNU/Linux, possibilitando a “interceptação” e filtragem de informações que seriam enviadas para a saída padrão (</a:t>
            </a:r>
            <a:r>
              <a:rPr lang="pt-BR" b="1" dirty="0" err="1">
                <a:solidFill>
                  <a:srgbClr val="FF0000"/>
                </a:solidFill>
              </a:rPr>
              <a:t>stdout</a:t>
            </a:r>
            <a:r>
              <a:rPr lang="pt-BR" dirty="0"/>
              <a:t>), fornecendo apenas as informações relevantes no momento.</a:t>
            </a:r>
          </a:p>
          <a:p>
            <a:endParaRPr lang="pt-BR" dirty="0"/>
          </a:p>
          <a:p>
            <a:r>
              <a:rPr lang="pt-BR" dirty="0"/>
              <a:t>Geralmente o uso de filtros e o “</a:t>
            </a:r>
            <a:r>
              <a:rPr lang="pt-BR" dirty="0" err="1"/>
              <a:t>pipe</a:t>
            </a:r>
            <a:r>
              <a:rPr lang="pt-BR" dirty="0"/>
              <a:t>” (caractere de concatenação) são realizados em conjunto.</a:t>
            </a:r>
          </a:p>
        </p:txBody>
      </p:sp>
    </p:spTree>
    <p:extLst>
      <p:ext uri="{BB962C8B-B14F-4D97-AF65-F5344CB8AC3E}">
        <p14:creationId xmlns:p14="http://schemas.microsoft.com/office/powerpoint/2010/main" val="39706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m">
  <a:themeElements>
    <a:clrScheme name="Custom 11">
      <a:dk1>
        <a:sysClr val="windowText" lastClr="000000"/>
      </a:dk1>
      <a:lt1>
        <a:sysClr val="window" lastClr="FFFFFF"/>
      </a:lt1>
      <a:dk2>
        <a:srgbClr val="062328"/>
      </a:dk2>
      <a:lt2>
        <a:srgbClr val="DBF5F9"/>
      </a:lt2>
      <a:accent1>
        <a:srgbClr val="ED145B"/>
      </a:accent1>
      <a:accent2>
        <a:srgbClr val="91A4AE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B0F0"/>
      </a:hlink>
      <a:folHlink>
        <a:srgbClr val="85DFD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m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5670</TotalTime>
  <Words>2384</Words>
  <Application>Microsoft Office PowerPoint</Application>
  <PresentationFormat>On-screen Show (4:3)</PresentationFormat>
  <Paragraphs>210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3</vt:lpstr>
      <vt:lpstr>Origem</vt:lpstr>
      <vt:lpstr>Concatenação e Filtros</vt:lpstr>
      <vt:lpstr>Conteúdo do Slide</vt:lpstr>
      <vt:lpstr>Concatenadores de Comandos (comandos compostos)</vt:lpstr>
      <vt:lpstr>Concatenação (o famoso PIPE)</vt:lpstr>
      <vt:lpstr>Conectores de Comandos e Operadores (comandos compostos)</vt:lpstr>
      <vt:lpstr>Conectores de comandos e operadores</vt:lpstr>
      <vt:lpstr>Conectores de comandos e Operadores</vt:lpstr>
      <vt:lpstr>Filtros</vt:lpstr>
      <vt:lpstr>Filtros</vt:lpstr>
      <vt:lpstr>Filtros – Comando “grep”</vt:lpstr>
      <vt:lpstr>Filtros – Comando “grep”</vt:lpstr>
      <vt:lpstr>Filtros – Comando “grep”</vt:lpstr>
      <vt:lpstr>Filtros – Comando “grep”</vt:lpstr>
      <vt:lpstr>Filtros de Conteúdo</vt:lpstr>
      <vt:lpstr>Filtros – Comando “wc”</vt:lpstr>
      <vt:lpstr>Filtros – Comando “wc”</vt:lpstr>
      <vt:lpstr>Filtros – Comando “tr”</vt:lpstr>
      <vt:lpstr>Filtros – Comando “sed”</vt:lpstr>
      <vt:lpstr>Filtros – Comando “diff”</vt:lpstr>
      <vt:lpstr>Filtros – Comando “sort”</vt:lpstr>
      <vt:lpstr>Filtros – Comando “cut”</vt:lpstr>
      <vt:lpstr>Filtros – Comando “cut”</vt:lpstr>
      <vt:lpstr>Filtros – Comando “awk”</vt:lpstr>
      <vt:lpstr>Atividade</vt:lpstr>
      <vt:lpstr>Referências</vt:lpstr>
      <vt:lpstr>Obrigado!</vt:lpstr>
    </vt:vector>
  </TitlesOfParts>
  <Company>COMPASSO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S.O. Livre</dc:title>
  <dc:creator>Guilherme Rodrigues</dc:creator>
  <cp:lastModifiedBy>Guilherme Rodrigues Pereira</cp:lastModifiedBy>
  <cp:revision>23</cp:revision>
  <dcterms:created xsi:type="dcterms:W3CDTF">2012-01-22T15:35:55Z</dcterms:created>
  <dcterms:modified xsi:type="dcterms:W3CDTF">2025-09-24T17:58:55Z</dcterms:modified>
</cp:coreProperties>
</file>